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261" r:id="rId3"/>
    <p:sldId id="260" r:id="rId4"/>
    <p:sldId id="262" r:id="rId5"/>
    <p:sldId id="259" r:id="rId6"/>
    <p:sldId id="272" r:id="rId7"/>
    <p:sldId id="274" r:id="rId8"/>
    <p:sldId id="256" r:id="rId9"/>
    <p:sldId id="258" r:id="rId10"/>
    <p:sldId id="275" r:id="rId11"/>
    <p:sldId id="276" r:id="rId12"/>
    <p:sldId id="277" r:id="rId13"/>
    <p:sldId id="263" r:id="rId14"/>
    <p:sldId id="264" r:id="rId15"/>
    <p:sldId id="270" r:id="rId16"/>
    <p:sldId id="266" r:id="rId17"/>
    <p:sldId id="267" r:id="rId18"/>
    <p:sldId id="279" r:id="rId19"/>
    <p:sldId id="268" r:id="rId20"/>
    <p:sldId id="269" r:id="rId21"/>
    <p:sldId id="281" r:id="rId22"/>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120F"/>
    <a:srgbClr val="FFFFFF"/>
    <a:srgbClr val="FAFCEF"/>
    <a:srgbClr val="EDF5CC"/>
    <a:srgbClr val="FEFFF5"/>
    <a:srgbClr val="FFFDFE"/>
    <a:srgbClr val="A007E3"/>
    <a:srgbClr val="FED256"/>
    <a:srgbClr val="1AB885"/>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74" d="100"/>
          <a:sy n="74" d="100"/>
        </p:scale>
        <p:origin x="9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3D2863B4-C7C1-4F68-BF28-83AE5D1DF096}" type="datetimeFigureOut">
              <a:rPr lang="tr-TR" smtClean="0"/>
              <a:t>20.10.2020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61090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D2863B4-C7C1-4F68-BF28-83AE5D1DF096}" type="datetimeFigureOut">
              <a:rPr lang="tr-TR" smtClean="0"/>
              <a:t>20.10.2020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103810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D2863B4-C7C1-4F68-BF28-83AE5D1DF096}" type="datetimeFigureOut">
              <a:rPr lang="tr-TR" smtClean="0"/>
              <a:t>20.10.2020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189099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D2863B4-C7C1-4F68-BF28-83AE5D1DF096}" type="datetimeFigureOut">
              <a:rPr lang="tr-TR" smtClean="0"/>
              <a:t>20.10.2020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147488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3D2863B4-C7C1-4F68-BF28-83AE5D1DF096}" type="datetimeFigureOut">
              <a:rPr lang="tr-TR" smtClean="0"/>
              <a:t>20.10.2020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206032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3D2863B4-C7C1-4F68-BF28-83AE5D1DF096}" type="datetimeFigureOut">
              <a:rPr lang="tr-TR" smtClean="0"/>
              <a:t>20.10.2020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4000131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82329" y="2505075"/>
            <a:ext cx="4190702"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014913" y="2505075"/>
            <a:ext cx="4211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3D2863B4-C7C1-4F68-BF28-83AE5D1DF096}" type="datetimeFigureOut">
              <a:rPr lang="tr-TR" smtClean="0"/>
              <a:t>20.10.2020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251912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3D2863B4-C7C1-4F68-BF28-83AE5D1DF096}" type="datetimeFigureOut">
              <a:rPr lang="tr-TR" smtClean="0"/>
              <a:t>20.10.2020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176488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863B4-C7C1-4F68-BF28-83AE5D1DF096}" type="datetimeFigureOut">
              <a:rPr lang="tr-TR" smtClean="0"/>
              <a:t>20.10.2020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137302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D2863B4-C7C1-4F68-BF28-83AE5D1DF096}" type="datetimeFigureOut">
              <a:rPr lang="tr-TR" smtClean="0"/>
              <a:t>20.10.2020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3943598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D2863B4-C7C1-4F68-BF28-83AE5D1DF096}" type="datetimeFigureOut">
              <a:rPr lang="tr-TR" smtClean="0"/>
              <a:t>20.10.2020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9E12EE-679A-48BE-8B57-F3D5C46A2202}" type="slidenum">
              <a:rPr lang="tr-TR" smtClean="0"/>
              <a:t>‹#›</a:t>
            </a:fld>
            <a:endParaRPr lang="tr-TR"/>
          </a:p>
        </p:txBody>
      </p:sp>
    </p:spTree>
    <p:extLst>
      <p:ext uri="{BB962C8B-B14F-4D97-AF65-F5344CB8AC3E}">
        <p14:creationId xmlns:p14="http://schemas.microsoft.com/office/powerpoint/2010/main" val="1542401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863B4-C7C1-4F68-BF28-83AE5D1DF096}" type="datetimeFigureOut">
              <a:rPr lang="tr-TR" smtClean="0"/>
              <a:t>20.10.2020</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E12EE-679A-48BE-8B57-F3D5C46A2202}" type="slidenum">
              <a:rPr lang="tr-TR" smtClean="0"/>
              <a:t>‹#›</a:t>
            </a:fld>
            <a:endParaRPr lang="tr-TR"/>
          </a:p>
        </p:txBody>
      </p:sp>
    </p:spTree>
    <p:extLst>
      <p:ext uri="{BB962C8B-B14F-4D97-AF65-F5344CB8AC3E}">
        <p14:creationId xmlns:p14="http://schemas.microsoft.com/office/powerpoint/2010/main" val="930139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Tree>
    <p:extLst>
      <p:ext uri="{BB962C8B-B14F-4D97-AF65-F5344CB8AC3E}">
        <p14:creationId xmlns:p14="http://schemas.microsoft.com/office/powerpoint/2010/main" val="2836953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2">
            <a:extLst>
              <a:ext uri="{28A0092B-C50C-407E-A947-70E740481C1C}">
                <a14:useLocalDpi xmlns:a14="http://schemas.microsoft.com/office/drawing/2010/main" val="0"/>
              </a:ext>
            </a:extLst>
          </a:blip>
          <a:srcRect r="73447"/>
          <a:stretch/>
        </p:blipFill>
        <p:spPr>
          <a:xfrm>
            <a:off x="9376" y="0"/>
            <a:ext cx="2044507" cy="6858000"/>
          </a:xfrm>
          <a:prstGeom prst="rect">
            <a:avLst/>
          </a:prstGeom>
        </p:spPr>
      </p:pic>
      <p:sp>
        <p:nvSpPr>
          <p:cNvPr id="5" name="Dikdörtgen 4"/>
          <p:cNvSpPr/>
          <p:nvPr/>
        </p:nvSpPr>
        <p:spPr>
          <a:xfrm>
            <a:off x="1663899" y="1282670"/>
            <a:ext cx="7164852" cy="338554"/>
          </a:xfrm>
          <a:prstGeom prst="rect">
            <a:avLst/>
          </a:prstGeom>
        </p:spPr>
        <p:txBody>
          <a:bodyPr wrap="square">
            <a:spAutoFit/>
          </a:bodyPr>
          <a:lstStyle/>
          <a:p>
            <a:r>
              <a:rPr lang="tr-TR" sz="1600" b="1" dirty="0" smtClean="0">
                <a:solidFill>
                  <a:srgbClr val="E0120F"/>
                </a:solidFill>
                <a:latin typeface="Times New Roman" panose="02020603050405020304" pitchFamily="18" charset="0"/>
                <a:cs typeface="Times New Roman" panose="02020603050405020304" pitchFamily="18" charset="0"/>
              </a:rPr>
              <a:t>«Anlaşılma </a:t>
            </a:r>
            <a:r>
              <a:rPr lang="tr-TR" sz="1600" b="1" dirty="0">
                <a:solidFill>
                  <a:srgbClr val="E0120F"/>
                </a:solidFill>
                <a:latin typeface="Times New Roman" panose="02020603050405020304" pitchFamily="18" charset="0"/>
                <a:cs typeface="Times New Roman" panose="02020603050405020304" pitchFamily="18" charset="0"/>
              </a:rPr>
              <a:t>arzusu sevilme arzusu kadar şiddetlidir</a:t>
            </a:r>
            <a:r>
              <a:rPr lang="tr-TR" sz="1600" b="1" dirty="0" smtClean="0">
                <a:solidFill>
                  <a:srgbClr val="E0120F"/>
                </a:solidFill>
                <a:latin typeface="Times New Roman" panose="02020603050405020304" pitchFamily="18" charset="0"/>
                <a:cs typeface="Times New Roman" panose="02020603050405020304" pitchFamily="18" charset="0"/>
              </a:rPr>
              <a:t>.»  John POWYS</a:t>
            </a:r>
            <a:endParaRPr lang="tr-TR" sz="1600" b="1" dirty="0">
              <a:solidFill>
                <a:srgbClr val="E0120F"/>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1438816" y="2278186"/>
            <a:ext cx="7925453" cy="786754"/>
          </a:xfrm>
          <a:prstGeom prst="rect">
            <a:avLst/>
          </a:prstGeom>
          <a:noFill/>
        </p:spPr>
        <p:txBody>
          <a:bodyPr wrap="square" rtlCol="0">
            <a:spAutoFit/>
          </a:bodyPr>
          <a:lstStyle/>
          <a:p>
            <a:pPr algn="just">
              <a:lnSpc>
                <a:spcPct val="150000"/>
              </a:lnSpc>
            </a:pPr>
            <a:r>
              <a:rPr lang="tr-TR" sz="1600" b="1" dirty="0" smtClean="0">
                <a:solidFill>
                  <a:srgbClr val="FED256"/>
                </a:solidFill>
                <a:latin typeface="Times New Roman" panose="02020603050405020304" pitchFamily="18" charset="0"/>
                <a:cs typeface="Times New Roman" panose="02020603050405020304" pitchFamily="18" charset="0"/>
              </a:rPr>
              <a:t>«…milletlerin aynı biçimde düşünmeleri gerektiğinden söz edilemez; yalnız onlar birbirinden haberdar olmalı, anlamalı…»  Goethe</a:t>
            </a:r>
            <a:endParaRPr lang="tr-TR" sz="1600" b="1" dirty="0">
              <a:solidFill>
                <a:srgbClr val="FED256"/>
              </a:solidFill>
              <a:latin typeface="Times New Roman" panose="02020603050405020304" pitchFamily="18" charset="0"/>
              <a:cs typeface="Times New Roman" panose="02020603050405020304" pitchFamily="18" charset="0"/>
            </a:endParaRPr>
          </a:p>
        </p:txBody>
      </p:sp>
      <p:sp>
        <p:nvSpPr>
          <p:cNvPr id="10" name="Metin kutusu 9"/>
          <p:cNvSpPr txBox="1"/>
          <p:nvPr/>
        </p:nvSpPr>
        <p:spPr>
          <a:xfrm>
            <a:off x="1438816" y="3632977"/>
            <a:ext cx="8042808" cy="830997"/>
          </a:xfrm>
          <a:prstGeom prst="rect">
            <a:avLst/>
          </a:prstGeom>
          <a:noFill/>
        </p:spPr>
        <p:txBody>
          <a:bodyPr wrap="square" rtlCol="0">
            <a:spAutoFit/>
          </a:bodyPr>
          <a:lstStyle/>
          <a:p>
            <a:pPr algn="just">
              <a:lnSpc>
                <a:spcPct val="150000"/>
              </a:lnSpc>
            </a:pPr>
            <a:r>
              <a:rPr lang="tr-TR" sz="1600" b="1" dirty="0" smtClean="0">
                <a:solidFill>
                  <a:srgbClr val="A007E3"/>
                </a:solidFill>
                <a:latin typeface="Times New Roman" panose="02020603050405020304" pitchFamily="18" charset="0"/>
                <a:cs typeface="Times New Roman" panose="02020603050405020304" pitchFamily="18" charset="0"/>
              </a:rPr>
              <a:t>«Doğuştan iyi dinleyici olanların sayısı azdır. İyi bir dinleyici olabilmek için; bilinçli bir çaba ve yeni beceriler öğrenmek gereklidir»   Doğan CÜCEOĞLU</a:t>
            </a:r>
            <a:endParaRPr lang="tr-TR" sz="1600" b="1" dirty="0">
              <a:solidFill>
                <a:srgbClr val="A007E3"/>
              </a:solidFill>
              <a:latin typeface="Times New Roman" panose="02020603050405020304" pitchFamily="18" charset="0"/>
              <a:cs typeface="Times New Roman" panose="02020603050405020304" pitchFamily="18" charset="0"/>
            </a:endParaRPr>
          </a:p>
        </p:txBody>
      </p:sp>
      <p:sp>
        <p:nvSpPr>
          <p:cNvPr id="11" name="Metin kutusu 10"/>
          <p:cNvSpPr txBox="1"/>
          <p:nvPr/>
        </p:nvSpPr>
        <p:spPr>
          <a:xfrm>
            <a:off x="534120" y="5254107"/>
            <a:ext cx="9177129" cy="1015663"/>
          </a:xfrm>
          <a:prstGeom prst="rect">
            <a:avLst/>
          </a:prstGeom>
          <a:noFill/>
        </p:spPr>
        <p:txBody>
          <a:bodyPr wrap="none" rtlCol="0">
            <a:spAutoFit/>
          </a:bodyPr>
          <a:lstStyle/>
          <a:p>
            <a:pPr algn="ctr">
              <a:lnSpc>
                <a:spcPct val="150000"/>
              </a:lnSpc>
            </a:pPr>
            <a:r>
              <a:rPr lang="tr-TR" sz="2000" spc="600" dirty="0" smtClean="0">
                <a:solidFill>
                  <a:srgbClr val="1AB885"/>
                </a:solidFill>
                <a:latin typeface="Blokletters Viltstift" pitchFamily="2" charset="0"/>
                <a:ea typeface="Amperzand" panose="02000507000000020003" pitchFamily="2" charset="-94"/>
                <a:cs typeface="Times New Roman" panose="02020603050405020304" pitchFamily="18" charset="0"/>
              </a:rPr>
              <a:t>O HALDE; ÖNCE DINLEYIN VE ANLAYIN, </a:t>
            </a:r>
          </a:p>
          <a:p>
            <a:pPr algn="ctr">
              <a:lnSpc>
                <a:spcPct val="150000"/>
              </a:lnSpc>
            </a:pPr>
            <a:r>
              <a:rPr lang="tr-TR" sz="2000" spc="600" dirty="0" smtClean="0">
                <a:solidFill>
                  <a:srgbClr val="1AB885"/>
                </a:solidFill>
                <a:latin typeface="Blokletters Viltstift" pitchFamily="2" charset="0"/>
                <a:ea typeface="Amperzand" panose="02000507000000020003" pitchFamily="2" charset="-94"/>
                <a:cs typeface="Times New Roman" panose="02020603050405020304" pitchFamily="18" charset="0"/>
              </a:rPr>
              <a:t>SONRA ANLASILMAYI BEKLEYIN.</a:t>
            </a:r>
            <a:endParaRPr lang="tr-TR" sz="2000" spc="600" dirty="0">
              <a:solidFill>
                <a:srgbClr val="1AB885"/>
              </a:solidFill>
              <a:latin typeface="Blokletters Viltstift" pitchFamily="2" charset="0"/>
              <a:ea typeface="Amperzand" panose="02000507000000020003" pitchFamily="2" charset="-94"/>
              <a:cs typeface="Times New Roman" panose="02020603050405020304" pitchFamily="18" charset="0"/>
            </a:endParaRPr>
          </a:p>
        </p:txBody>
      </p:sp>
      <p:sp>
        <p:nvSpPr>
          <p:cNvPr id="12" name="Oval 11"/>
          <p:cNvSpPr/>
          <p:nvPr/>
        </p:nvSpPr>
        <p:spPr>
          <a:xfrm>
            <a:off x="4332847" y="6147580"/>
            <a:ext cx="45719" cy="79986"/>
          </a:xfrm>
          <a:prstGeom prst="ellipse">
            <a:avLst/>
          </a:prstGeom>
          <a:solidFill>
            <a:srgbClr val="1AB885"/>
          </a:solidFill>
          <a:ln>
            <a:solidFill>
              <a:srgbClr val="1AB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4625926" y="5287111"/>
            <a:ext cx="45719" cy="79986"/>
          </a:xfrm>
          <a:prstGeom prst="ellipse">
            <a:avLst/>
          </a:prstGeom>
          <a:solidFill>
            <a:srgbClr val="1AB885"/>
          </a:solidFill>
          <a:ln>
            <a:solidFill>
              <a:srgbClr val="1AB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5960010" y="5270695"/>
            <a:ext cx="45719" cy="79986"/>
          </a:xfrm>
          <a:prstGeom prst="ellipse">
            <a:avLst/>
          </a:prstGeom>
          <a:solidFill>
            <a:srgbClr val="1AB885"/>
          </a:solidFill>
          <a:ln>
            <a:solidFill>
              <a:srgbClr val="1AB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a:off x="8039686" y="5760718"/>
            <a:ext cx="45719" cy="79986"/>
          </a:xfrm>
          <a:prstGeom prst="ellipse">
            <a:avLst/>
          </a:prstGeom>
          <a:solidFill>
            <a:srgbClr val="1AB885"/>
          </a:solidFill>
          <a:ln>
            <a:solidFill>
              <a:srgbClr val="1AB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73932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8941"/>
          <a:stretch/>
        </p:blipFill>
        <p:spPr>
          <a:xfrm>
            <a:off x="0" y="0"/>
            <a:ext cx="9906000" cy="6524625"/>
          </a:xfrm>
          <a:prstGeom prst="rect">
            <a:avLst/>
          </a:prstGeom>
        </p:spPr>
      </p:pic>
      <p:sp>
        <p:nvSpPr>
          <p:cNvPr id="4" name="Dikdörtgen 3"/>
          <p:cNvSpPr/>
          <p:nvPr/>
        </p:nvSpPr>
        <p:spPr>
          <a:xfrm>
            <a:off x="661226" y="1861202"/>
            <a:ext cx="8942293" cy="2169825"/>
          </a:xfrm>
          <a:prstGeom prst="rect">
            <a:avLst/>
          </a:prstGeom>
        </p:spPr>
        <p:txBody>
          <a:bodyPr wrap="square">
            <a:spAutoFit/>
          </a:bodyPr>
          <a:lstStyle/>
          <a:p>
            <a:pPr marL="285750" indent="-285750">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cs typeface="Times New Roman" panose="02020603050405020304" pitchFamily="18" charset="0"/>
              </a:rPr>
              <a:t>Sınıfın </a:t>
            </a:r>
            <a:r>
              <a:rPr lang="tr-TR" dirty="0">
                <a:solidFill>
                  <a:srgbClr val="000000"/>
                </a:solidFill>
                <a:latin typeface="Times New Roman" panose="02020603050405020304" pitchFamily="18" charset="0"/>
                <a:cs typeface="Times New Roman" panose="02020603050405020304" pitchFamily="18" charset="0"/>
              </a:rPr>
              <a:t>kapısı ‘Işınlanma Cihazı’ olarak kabul edilir. Öğrenciler sınıfın kapısından çıkıp girdiğinde ışınlandıkları farz edilir. </a:t>
            </a:r>
          </a:p>
          <a:p>
            <a:pPr marL="285750" indent="-285750">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cs typeface="Times New Roman" panose="02020603050405020304" pitchFamily="18" charset="0"/>
              </a:rPr>
              <a:t>Öğretmen </a:t>
            </a:r>
            <a:r>
              <a:rPr lang="tr-TR" dirty="0">
                <a:solidFill>
                  <a:srgbClr val="000000"/>
                </a:solidFill>
                <a:latin typeface="Times New Roman" panose="02020603050405020304" pitchFamily="18" charset="0"/>
                <a:cs typeface="Times New Roman" panose="02020603050405020304" pitchFamily="18" charset="0"/>
              </a:rPr>
              <a:t>öğrenciye ışınlandığı yeri ve zamanı Ek-1 deki olaylardan seçerek bildirir. </a:t>
            </a:r>
          </a:p>
          <a:p>
            <a:pPr marL="285750" indent="-285750">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cs typeface="Times New Roman" panose="02020603050405020304" pitchFamily="18" charset="0"/>
              </a:rPr>
              <a:t>Öğrenciler </a:t>
            </a:r>
            <a:r>
              <a:rPr lang="tr-TR" dirty="0">
                <a:solidFill>
                  <a:srgbClr val="000000"/>
                </a:solidFill>
                <a:latin typeface="Times New Roman" panose="02020603050405020304" pitchFamily="18" charset="0"/>
                <a:cs typeface="Times New Roman" panose="02020603050405020304" pitchFamily="18" charset="0"/>
              </a:rPr>
              <a:t>verilen olaya uygun olarak olayın içindeymiş gibi gördükleri zorlukları ve yaşam tarzını anlatır. </a:t>
            </a:r>
          </a:p>
        </p:txBody>
      </p:sp>
      <p:sp>
        <p:nvSpPr>
          <p:cNvPr id="5" name="Metin kutusu 4"/>
          <p:cNvSpPr txBox="1"/>
          <p:nvPr/>
        </p:nvSpPr>
        <p:spPr>
          <a:xfrm>
            <a:off x="2326341" y="1075765"/>
            <a:ext cx="5082988" cy="461665"/>
          </a:xfrm>
          <a:prstGeom prst="rect">
            <a:avLst/>
          </a:prstGeom>
          <a:noFill/>
        </p:spPr>
        <p:txBody>
          <a:bodyPr wrap="square" rtlCol="0">
            <a:spAutoFit/>
          </a:bodyPr>
          <a:lstStyle/>
          <a:p>
            <a:pPr algn="ctr"/>
            <a:r>
              <a:rPr lang="tr-TR" sz="2400" b="1" spc="300" dirty="0" smtClean="0">
                <a:solidFill>
                  <a:srgbClr val="7030A0"/>
                </a:solidFill>
              </a:rPr>
              <a:t>Işınlanma Cihazı</a:t>
            </a:r>
            <a:endParaRPr lang="tr-TR" sz="2400" b="1" spc="300" dirty="0">
              <a:solidFill>
                <a:srgbClr val="7030A0"/>
              </a:solidFill>
            </a:endParaRPr>
          </a:p>
        </p:txBody>
      </p:sp>
      <p:sp>
        <p:nvSpPr>
          <p:cNvPr id="6" name="Dikdörtgen 5"/>
          <p:cNvSpPr/>
          <p:nvPr/>
        </p:nvSpPr>
        <p:spPr>
          <a:xfrm>
            <a:off x="7409329" y="6175793"/>
            <a:ext cx="2194190" cy="369332"/>
          </a:xfrm>
          <a:prstGeom prst="rect">
            <a:avLst/>
          </a:prstGeom>
        </p:spPr>
        <p:txBody>
          <a:bodyPr wrap="none">
            <a:spAutoFit/>
          </a:bodyPr>
          <a:lstStyle/>
          <a:p>
            <a:r>
              <a:rPr lang="tr-TR" b="1" dirty="0">
                <a:solidFill>
                  <a:srgbClr val="C00000"/>
                </a:solidFill>
              </a:rPr>
              <a:t>https://degerler.org/</a:t>
            </a:r>
          </a:p>
        </p:txBody>
      </p:sp>
    </p:spTree>
    <p:extLst>
      <p:ext uri="{BB962C8B-B14F-4D97-AF65-F5344CB8AC3E}">
        <p14:creationId xmlns:p14="http://schemas.microsoft.com/office/powerpoint/2010/main" val="4058173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8941"/>
          <a:stretch/>
        </p:blipFill>
        <p:spPr>
          <a:xfrm>
            <a:off x="0" y="0"/>
            <a:ext cx="9906000" cy="6524625"/>
          </a:xfrm>
          <a:prstGeom prst="rect">
            <a:avLst/>
          </a:prstGeom>
        </p:spPr>
      </p:pic>
      <p:sp>
        <p:nvSpPr>
          <p:cNvPr id="8" name="Dikdörtgen 7"/>
          <p:cNvSpPr/>
          <p:nvPr/>
        </p:nvSpPr>
        <p:spPr>
          <a:xfrm>
            <a:off x="540124" y="0"/>
            <a:ext cx="8859370" cy="6186309"/>
          </a:xfrm>
          <a:prstGeom prst="rect">
            <a:avLst/>
          </a:prstGeom>
        </p:spPr>
        <p:txBody>
          <a:bodyPr wrap="square">
            <a:spAutoFit/>
          </a:bodyPr>
          <a:lstStyle/>
          <a:p>
            <a:pPr algn="ctr"/>
            <a:r>
              <a:rPr lang="tr-TR" sz="3600" b="1" dirty="0">
                <a:solidFill>
                  <a:srgbClr val="000000"/>
                </a:solidFill>
                <a:latin typeface="Calibri" panose="020F0502020204030204" pitchFamily="34" charset="0"/>
              </a:rPr>
              <a:t>Ek-1 </a:t>
            </a:r>
            <a:endParaRPr lang="tr-TR" sz="3600" dirty="0">
              <a:solidFill>
                <a:srgbClr val="000000"/>
              </a:solidFill>
              <a:latin typeface="Calibri" panose="020F0502020204030204" pitchFamily="34" charset="0"/>
            </a:endParaRPr>
          </a:p>
          <a:p>
            <a:pPr algn="ctr"/>
            <a:r>
              <a:rPr lang="tr-TR" sz="3600" b="1" dirty="0">
                <a:solidFill>
                  <a:srgbClr val="000000"/>
                </a:solidFill>
                <a:latin typeface="Calibri" panose="020F0502020204030204" pitchFamily="34" charset="0"/>
              </a:rPr>
              <a:t>OLAYLAR </a:t>
            </a:r>
            <a:endParaRPr lang="tr-TR" sz="3600" dirty="0">
              <a:solidFill>
                <a:srgbClr val="000000"/>
              </a:solidFill>
              <a:latin typeface="Calibri" panose="020F0502020204030204" pitchFamily="34" charset="0"/>
            </a:endParaRPr>
          </a:p>
          <a:p>
            <a:pPr marL="285750" indent="-285750">
              <a:lnSpc>
                <a:spcPct val="150000"/>
              </a:lnSpc>
              <a:buFont typeface="Wingdings" panose="05000000000000000000" pitchFamily="2" charset="2"/>
              <a:buChar char="Ø"/>
            </a:pPr>
            <a:r>
              <a:rPr lang="tr-TR" dirty="0">
                <a:solidFill>
                  <a:srgbClr val="000000"/>
                </a:solidFill>
                <a:latin typeface="Calibri" panose="020F0502020204030204" pitchFamily="34" charset="0"/>
              </a:rPr>
              <a:t>Öğrenci 1914-1918 yıllarına ışınlanır. </a:t>
            </a:r>
            <a:r>
              <a:rPr lang="tr-TR" dirty="0" smtClean="0">
                <a:solidFill>
                  <a:srgbClr val="000000"/>
                </a:solidFill>
                <a:latin typeface="Calibri" panose="020F0502020204030204" pitchFamily="34" charset="0"/>
              </a:rPr>
              <a:t>Birinci </a:t>
            </a:r>
            <a:r>
              <a:rPr lang="tr-TR" dirty="0">
                <a:solidFill>
                  <a:srgbClr val="000000"/>
                </a:solidFill>
                <a:latin typeface="Calibri" panose="020F0502020204030204" pitchFamily="34" charset="0"/>
              </a:rPr>
              <a:t>Dünya Savaşı’nda Anadolu’da sivil halkın yaşamış olduğu zorlukları ve o zamanın yaşam tarzını anlatır. </a:t>
            </a:r>
          </a:p>
          <a:p>
            <a:pPr marL="285750" indent="-285750">
              <a:lnSpc>
                <a:spcPct val="150000"/>
              </a:lnSpc>
              <a:buFont typeface="Wingdings" panose="05000000000000000000" pitchFamily="2" charset="2"/>
              <a:buChar char="Ø"/>
            </a:pPr>
            <a:r>
              <a:rPr lang="tr-TR" dirty="0">
                <a:solidFill>
                  <a:srgbClr val="000000"/>
                </a:solidFill>
                <a:latin typeface="Calibri" panose="020F0502020204030204" pitchFamily="34" charset="0"/>
              </a:rPr>
              <a:t>Öğrenci Işınlanma Cihazından tekerlekli sandalyeli biri olarak çıkar ve günlük hayatta karşılaşacağı zorlukları anlatır. </a:t>
            </a:r>
          </a:p>
          <a:p>
            <a:pPr marL="285750" indent="-285750">
              <a:lnSpc>
                <a:spcPct val="150000"/>
              </a:lnSpc>
              <a:buFont typeface="Wingdings" panose="05000000000000000000" pitchFamily="2" charset="2"/>
              <a:buChar char="Ø"/>
            </a:pPr>
            <a:r>
              <a:rPr lang="tr-TR" dirty="0">
                <a:solidFill>
                  <a:srgbClr val="000000"/>
                </a:solidFill>
                <a:latin typeface="Calibri" panose="020F0502020204030204" pitchFamily="34" charset="0"/>
              </a:rPr>
              <a:t>Öğrenci Afrika kıtasının Somali ülkesine ışınlanır. </a:t>
            </a:r>
            <a:r>
              <a:rPr lang="tr-TR" dirty="0" smtClean="0">
                <a:solidFill>
                  <a:srgbClr val="000000"/>
                </a:solidFill>
                <a:latin typeface="Calibri" panose="020F0502020204030204" pitchFamily="34" charset="0"/>
              </a:rPr>
              <a:t>Orada </a:t>
            </a:r>
            <a:r>
              <a:rPr lang="tr-TR" dirty="0">
                <a:solidFill>
                  <a:srgbClr val="000000"/>
                </a:solidFill>
                <a:latin typeface="Calibri" panose="020F0502020204030204" pitchFamily="34" charset="0"/>
              </a:rPr>
              <a:t>yaşanan ve yaşanması muhtemel sıkıntıları ve zorlukları dile getirir. </a:t>
            </a:r>
          </a:p>
          <a:p>
            <a:pPr marL="285750" indent="-285750">
              <a:lnSpc>
                <a:spcPct val="150000"/>
              </a:lnSpc>
              <a:buFont typeface="Wingdings" panose="05000000000000000000" pitchFamily="2" charset="2"/>
              <a:buChar char="Ø"/>
            </a:pPr>
            <a:r>
              <a:rPr lang="tr-TR" dirty="0">
                <a:solidFill>
                  <a:srgbClr val="000000"/>
                </a:solidFill>
                <a:latin typeface="Calibri" panose="020F0502020204030204" pitchFamily="34" charset="0"/>
              </a:rPr>
              <a:t>Öğrenci Zonguldak’taki bir maden ocağına ışınlanır. </a:t>
            </a:r>
            <a:r>
              <a:rPr lang="tr-TR" dirty="0" smtClean="0">
                <a:solidFill>
                  <a:srgbClr val="000000"/>
                </a:solidFill>
                <a:latin typeface="Calibri" panose="020F0502020204030204" pitchFamily="34" charset="0"/>
              </a:rPr>
              <a:t> Maden </a:t>
            </a:r>
            <a:r>
              <a:rPr lang="tr-TR" dirty="0">
                <a:solidFill>
                  <a:srgbClr val="000000"/>
                </a:solidFill>
                <a:latin typeface="Calibri" panose="020F0502020204030204" pitchFamily="34" charset="0"/>
              </a:rPr>
              <a:t>işçilerinin çalışma şartlarını ve binlerce metre derinlikteki tünellerde hayat mücadelelerini anlatır. </a:t>
            </a:r>
          </a:p>
          <a:p>
            <a:pPr marL="285750" indent="-285750">
              <a:lnSpc>
                <a:spcPct val="150000"/>
              </a:lnSpc>
              <a:buFont typeface="Wingdings" panose="05000000000000000000" pitchFamily="2" charset="2"/>
              <a:buChar char="Ø"/>
            </a:pPr>
            <a:r>
              <a:rPr lang="tr-TR" dirty="0">
                <a:solidFill>
                  <a:srgbClr val="000000"/>
                </a:solidFill>
                <a:latin typeface="Calibri" panose="020F0502020204030204" pitchFamily="34" charset="0"/>
              </a:rPr>
              <a:t>Öğrenci Kutuplardaki Buzul bölgesine ışınlanır. </a:t>
            </a:r>
            <a:r>
              <a:rPr lang="tr-TR" dirty="0" smtClean="0">
                <a:solidFill>
                  <a:srgbClr val="000000"/>
                </a:solidFill>
                <a:latin typeface="Calibri" panose="020F0502020204030204" pitchFamily="34" charset="0"/>
              </a:rPr>
              <a:t> Küresel </a:t>
            </a:r>
            <a:r>
              <a:rPr lang="tr-TR" dirty="0">
                <a:solidFill>
                  <a:srgbClr val="000000"/>
                </a:solidFill>
                <a:latin typeface="Calibri" panose="020F0502020204030204" pitchFamily="34" charset="0"/>
              </a:rPr>
              <a:t>ısınma sebebiyle oradaki hayvanların hayat alanlarını ve yaşam mücadelelerini anlatır. </a:t>
            </a:r>
          </a:p>
          <a:p>
            <a:pPr marL="285750" indent="-285750">
              <a:lnSpc>
                <a:spcPct val="150000"/>
              </a:lnSpc>
              <a:buFont typeface="Wingdings" panose="05000000000000000000" pitchFamily="2" charset="2"/>
              <a:buChar char="Ø"/>
            </a:pPr>
            <a:r>
              <a:rPr lang="tr-TR" dirty="0">
                <a:solidFill>
                  <a:srgbClr val="000000"/>
                </a:solidFill>
                <a:latin typeface="Calibri" panose="020F0502020204030204" pitchFamily="34" charset="0"/>
              </a:rPr>
              <a:t>Öğrenci soğuk bir kış günü sokağa ışınlanır. </a:t>
            </a:r>
            <a:r>
              <a:rPr lang="tr-TR" dirty="0" smtClean="0">
                <a:solidFill>
                  <a:srgbClr val="000000"/>
                </a:solidFill>
                <a:latin typeface="Calibri" panose="020F0502020204030204" pitchFamily="34" charset="0"/>
              </a:rPr>
              <a:t>Sokaktaki </a:t>
            </a:r>
            <a:r>
              <a:rPr lang="tr-TR" dirty="0">
                <a:solidFill>
                  <a:srgbClr val="000000"/>
                </a:solidFill>
                <a:latin typeface="Calibri" panose="020F0502020204030204" pitchFamily="34" charset="0"/>
              </a:rPr>
              <a:t>hayvanların soğuk havada hayatta kalma mücadelelerini ve neler yapılması gerektiğini anlatır </a:t>
            </a:r>
            <a:endParaRPr lang="tr-TR" dirty="0"/>
          </a:p>
        </p:txBody>
      </p:sp>
    </p:spTree>
    <p:extLst>
      <p:ext uri="{BB962C8B-B14F-4D97-AF65-F5344CB8AC3E}">
        <p14:creationId xmlns:p14="http://schemas.microsoft.com/office/powerpoint/2010/main" val="340496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8941"/>
          <a:stretch/>
        </p:blipFill>
        <p:spPr>
          <a:xfrm>
            <a:off x="0" y="0"/>
            <a:ext cx="9906000" cy="6524625"/>
          </a:xfrm>
          <a:prstGeom prst="rect">
            <a:avLst/>
          </a:prstGeom>
        </p:spPr>
      </p:pic>
      <p:sp>
        <p:nvSpPr>
          <p:cNvPr id="5" name="Dikdörtgen 4"/>
          <p:cNvSpPr/>
          <p:nvPr/>
        </p:nvSpPr>
        <p:spPr>
          <a:xfrm>
            <a:off x="537880" y="591485"/>
            <a:ext cx="8888507" cy="5693866"/>
          </a:xfrm>
          <a:prstGeom prst="rect">
            <a:avLst/>
          </a:prstGeom>
        </p:spPr>
        <p:txBody>
          <a:bodyPr wrap="square">
            <a:spAutoFit/>
          </a:bodyPr>
          <a:lstStyle/>
          <a:p>
            <a:endParaRPr lang="tr-TR" sz="2000" dirty="0">
              <a:solidFill>
                <a:srgbClr val="000000"/>
              </a:solidFill>
              <a:latin typeface="Times New Roman" panose="02020603050405020304" pitchFamily="18" charset="0"/>
            </a:endParaRPr>
          </a:p>
          <a:p>
            <a:r>
              <a:rPr lang="tr-TR" sz="2000" dirty="0">
                <a:solidFill>
                  <a:srgbClr val="000000"/>
                </a:solidFill>
                <a:latin typeface="Times New Roman" panose="02020603050405020304" pitchFamily="18" charset="0"/>
              </a:rPr>
              <a:t> </a:t>
            </a:r>
          </a:p>
          <a:p>
            <a:pPr algn="just">
              <a:lnSpc>
                <a:spcPct val="150000"/>
              </a:lnSpc>
            </a:pPr>
            <a:r>
              <a:rPr lang="tr-TR" dirty="0">
                <a:solidFill>
                  <a:srgbClr val="000000"/>
                </a:solidFill>
                <a:latin typeface="Times New Roman" panose="02020603050405020304" pitchFamily="18" charset="0"/>
              </a:rPr>
              <a:t>Öğretmen değişme odası adlı bir oyun oynayacaklarından ve bu oyunun kuralarından kısaca bahseder. </a:t>
            </a:r>
          </a:p>
          <a:p>
            <a:pPr algn="just">
              <a:lnSpc>
                <a:spcPct val="150000"/>
              </a:lnSpc>
            </a:pPr>
            <a:r>
              <a:rPr lang="tr-TR" dirty="0">
                <a:solidFill>
                  <a:srgbClr val="000000"/>
                </a:solidFill>
                <a:latin typeface="Wingdings" panose="05000000000000000000" pitchFamily="2" charset="2"/>
              </a:rPr>
              <a:t> </a:t>
            </a:r>
            <a:r>
              <a:rPr lang="tr-TR" dirty="0">
                <a:solidFill>
                  <a:srgbClr val="000000"/>
                </a:solidFill>
                <a:latin typeface="Times New Roman" panose="02020603050405020304" pitchFamily="18" charset="0"/>
              </a:rPr>
              <a:t>Öğretmen sınıfın bir köşesine giyim mağazalarında bulunan perdeli değişme odalarının bir benzerini oluşturur. </a:t>
            </a:r>
          </a:p>
          <a:p>
            <a:pPr algn="just">
              <a:lnSpc>
                <a:spcPct val="150000"/>
              </a:lnSpc>
            </a:pPr>
            <a:r>
              <a:rPr lang="tr-TR" dirty="0">
                <a:solidFill>
                  <a:srgbClr val="000000"/>
                </a:solidFill>
                <a:latin typeface="Wingdings" panose="05000000000000000000" pitchFamily="2" charset="2"/>
              </a:rPr>
              <a:t> </a:t>
            </a:r>
            <a:r>
              <a:rPr lang="tr-TR" dirty="0">
                <a:solidFill>
                  <a:srgbClr val="000000"/>
                </a:solidFill>
                <a:latin typeface="Times New Roman" panose="02020603050405020304" pitchFamily="18" charset="0"/>
              </a:rPr>
              <a:t>Her öğrenci sırayla değişme odasına girer. Oynayacağı olay ve bürüneceği role göre değişme odasının içindeki malzemeleri kullanır. Roller ve olaylar Ek-1 de verilmiştir. </a:t>
            </a:r>
          </a:p>
          <a:p>
            <a:pPr algn="just">
              <a:lnSpc>
                <a:spcPct val="150000"/>
              </a:lnSpc>
            </a:pPr>
            <a:r>
              <a:rPr lang="tr-TR" dirty="0">
                <a:solidFill>
                  <a:srgbClr val="000000"/>
                </a:solidFill>
                <a:latin typeface="Wingdings" panose="05000000000000000000" pitchFamily="2" charset="2"/>
              </a:rPr>
              <a:t> </a:t>
            </a:r>
            <a:r>
              <a:rPr lang="tr-TR" dirty="0">
                <a:solidFill>
                  <a:srgbClr val="000000"/>
                </a:solidFill>
                <a:latin typeface="Times New Roman" panose="02020603050405020304" pitchFamily="18" charset="0"/>
              </a:rPr>
              <a:t>Öğrenci değişme odasına öğrenci olarak girer, çıktığında ise rolüne büründüğü kişi olarak çıkar. </a:t>
            </a:r>
          </a:p>
          <a:p>
            <a:pPr algn="just">
              <a:lnSpc>
                <a:spcPct val="150000"/>
              </a:lnSpc>
            </a:pPr>
            <a:r>
              <a:rPr lang="tr-TR" dirty="0">
                <a:solidFill>
                  <a:srgbClr val="000000"/>
                </a:solidFill>
                <a:latin typeface="Wingdings" panose="05000000000000000000" pitchFamily="2" charset="2"/>
              </a:rPr>
              <a:t> </a:t>
            </a:r>
            <a:r>
              <a:rPr lang="tr-TR" dirty="0">
                <a:solidFill>
                  <a:srgbClr val="000000"/>
                </a:solidFill>
                <a:latin typeface="Times New Roman" panose="02020603050405020304" pitchFamily="18" charset="0"/>
              </a:rPr>
              <a:t>Öğrenci seçtiği olaya göre kendisini rolüne büründüğü insanın yerine koyar ve ona göre nasıl davranacağını canlandırır. </a:t>
            </a:r>
          </a:p>
          <a:p>
            <a:pPr algn="just">
              <a:lnSpc>
                <a:spcPct val="150000"/>
              </a:lnSpc>
            </a:pPr>
            <a:r>
              <a:rPr lang="tr-TR" dirty="0">
                <a:solidFill>
                  <a:srgbClr val="000000"/>
                </a:solidFill>
                <a:latin typeface="Wingdings" panose="05000000000000000000" pitchFamily="2" charset="2"/>
              </a:rPr>
              <a:t> </a:t>
            </a:r>
            <a:r>
              <a:rPr lang="tr-TR" dirty="0">
                <a:solidFill>
                  <a:srgbClr val="000000"/>
                </a:solidFill>
                <a:latin typeface="Times New Roman" panose="02020603050405020304" pitchFamily="18" charset="0"/>
              </a:rPr>
              <a:t>Öğrencilerden Ek-1 deki olaya uygun olarak rollerine büründükleri kişilerin o andaki ruh hallerini de düşünerek nasıl davranacaklarını canlandırmaları istenir. </a:t>
            </a:r>
          </a:p>
        </p:txBody>
      </p:sp>
      <p:sp>
        <p:nvSpPr>
          <p:cNvPr id="6" name="Dikdörtgen 5"/>
          <p:cNvSpPr/>
          <p:nvPr/>
        </p:nvSpPr>
        <p:spPr>
          <a:xfrm>
            <a:off x="2505633" y="448376"/>
            <a:ext cx="4953000" cy="584775"/>
          </a:xfrm>
          <a:prstGeom prst="rect">
            <a:avLst/>
          </a:prstGeom>
        </p:spPr>
        <p:txBody>
          <a:bodyPr>
            <a:spAutoFit/>
          </a:bodyPr>
          <a:lstStyle/>
          <a:p>
            <a:pPr algn="ctr"/>
            <a:r>
              <a:rPr lang="tr-TR" sz="3200" dirty="0" smtClean="0">
                <a:solidFill>
                  <a:srgbClr val="000000"/>
                </a:solidFill>
                <a:latin typeface="Times New Roman" panose="02020603050405020304" pitchFamily="18" charset="0"/>
              </a:rPr>
              <a:t> </a:t>
            </a:r>
            <a:r>
              <a:rPr lang="tr-TR" sz="2800" b="1" dirty="0">
                <a:solidFill>
                  <a:srgbClr val="000000"/>
                </a:solidFill>
                <a:latin typeface="Times New Roman" panose="02020603050405020304" pitchFamily="18" charset="0"/>
              </a:rPr>
              <a:t>DEĞİŞME ODASI </a:t>
            </a:r>
            <a:endParaRPr lang="tr-TR" sz="2800" dirty="0"/>
          </a:p>
        </p:txBody>
      </p:sp>
    </p:spTree>
    <p:extLst>
      <p:ext uri="{BB962C8B-B14F-4D97-AF65-F5344CB8AC3E}">
        <p14:creationId xmlns:p14="http://schemas.microsoft.com/office/powerpoint/2010/main" val="761090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8941"/>
          <a:stretch/>
        </p:blipFill>
        <p:spPr>
          <a:xfrm flipV="1">
            <a:off x="20170" y="0"/>
            <a:ext cx="9906000" cy="6858000"/>
          </a:xfrm>
          <a:prstGeom prst="rect">
            <a:avLst/>
          </a:prstGeom>
        </p:spPr>
      </p:pic>
      <p:sp>
        <p:nvSpPr>
          <p:cNvPr id="4" name="Dikdörtgen 3"/>
          <p:cNvSpPr/>
          <p:nvPr/>
        </p:nvSpPr>
        <p:spPr>
          <a:xfrm>
            <a:off x="497541" y="1625401"/>
            <a:ext cx="9063318" cy="4247317"/>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rPr>
              <a:t>Babasının </a:t>
            </a:r>
            <a:r>
              <a:rPr lang="tr-TR" dirty="0">
                <a:solidFill>
                  <a:srgbClr val="000000"/>
                </a:solidFill>
                <a:latin typeface="Times New Roman" panose="02020603050405020304" pitchFamily="18" charset="0"/>
              </a:rPr>
              <a:t>sözünü dinlemeyen bir çocuk(Öğrenci burada ‘baba’ rolüne girer ve değişme odasından elinde iş çantasıyla birlikte çıkar.) </a:t>
            </a:r>
          </a:p>
          <a:p>
            <a:pPr marL="285750" indent="-285750" algn="just">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rPr>
              <a:t>Dedesinin </a:t>
            </a:r>
            <a:r>
              <a:rPr lang="tr-TR" dirty="0">
                <a:solidFill>
                  <a:srgbClr val="000000"/>
                </a:solidFill>
                <a:latin typeface="Times New Roman" panose="02020603050405020304" pitchFamily="18" charset="0"/>
              </a:rPr>
              <a:t>bastonunu oynarken kıran bir çocuk(Öğrenci burada ‘dede’ rolüne girer ve değişme odasından elinde baston ve sırtını eğerek çıkar.) </a:t>
            </a:r>
          </a:p>
          <a:p>
            <a:pPr marL="285750" indent="-285750" algn="just">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rPr>
              <a:t>Arkadaşının </a:t>
            </a:r>
            <a:r>
              <a:rPr lang="tr-TR" dirty="0">
                <a:solidFill>
                  <a:srgbClr val="000000"/>
                </a:solidFill>
                <a:latin typeface="Times New Roman" panose="02020603050405020304" pitchFamily="18" charset="0"/>
              </a:rPr>
              <a:t>payına düşen çikolatayı yiyen bir çocuk(Öğrenci burada ‘arkadaş’ rolüne girer ve değişme odasından sırt çantasıyla çıkar.) </a:t>
            </a:r>
          </a:p>
          <a:p>
            <a:pPr marL="285750" indent="-285750" algn="just">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rPr>
              <a:t>Oynarken </a:t>
            </a:r>
            <a:r>
              <a:rPr lang="tr-TR" dirty="0">
                <a:solidFill>
                  <a:srgbClr val="000000"/>
                </a:solidFill>
                <a:latin typeface="Times New Roman" panose="02020603050405020304" pitchFamily="18" charset="0"/>
              </a:rPr>
              <a:t>evdeki vazoyu kıran bir çocuk(Öğrenci burada ‘anne’ rolüne girer ve değişme odasından bulaşık önlüğü giyerek çıkar.) </a:t>
            </a:r>
          </a:p>
          <a:p>
            <a:pPr marL="285750" indent="-285750" algn="just">
              <a:lnSpc>
                <a:spcPct val="150000"/>
              </a:lnSpc>
              <a:buFont typeface="Wingdings" panose="05000000000000000000" pitchFamily="2" charset="2"/>
              <a:buChar char="Ø"/>
            </a:pPr>
            <a:r>
              <a:rPr lang="tr-TR" dirty="0" smtClean="0">
                <a:solidFill>
                  <a:srgbClr val="000000"/>
                </a:solidFill>
                <a:latin typeface="Times New Roman" panose="02020603050405020304" pitchFamily="18" charset="0"/>
              </a:rPr>
              <a:t>Nenesinin </a:t>
            </a:r>
            <a:r>
              <a:rPr lang="tr-TR" dirty="0">
                <a:solidFill>
                  <a:srgbClr val="000000"/>
                </a:solidFill>
                <a:latin typeface="Times New Roman" panose="02020603050405020304" pitchFamily="18" charset="0"/>
              </a:rPr>
              <a:t>gözlüklerini saklayan bir çocuk(Öğrenci burada ‘nene’ rolüne girer ve değişme odasından gözünde gözlük ve sırtı eğik çıkar.) </a:t>
            </a:r>
          </a:p>
        </p:txBody>
      </p:sp>
      <p:sp>
        <p:nvSpPr>
          <p:cNvPr id="5" name="Dikdörtgen 4"/>
          <p:cNvSpPr/>
          <p:nvPr/>
        </p:nvSpPr>
        <p:spPr>
          <a:xfrm>
            <a:off x="2519082" y="604682"/>
            <a:ext cx="4953000" cy="830997"/>
          </a:xfrm>
          <a:prstGeom prst="rect">
            <a:avLst/>
          </a:prstGeom>
        </p:spPr>
        <p:txBody>
          <a:bodyPr>
            <a:spAutoFit/>
          </a:bodyPr>
          <a:lstStyle/>
          <a:p>
            <a:pPr algn="ctr"/>
            <a:r>
              <a:rPr lang="tr-TR" sz="2400" b="1" dirty="0">
                <a:solidFill>
                  <a:srgbClr val="000000"/>
                </a:solidFill>
                <a:latin typeface="Times New Roman" panose="02020603050405020304" pitchFamily="18" charset="0"/>
              </a:rPr>
              <a:t>Ek-1 </a:t>
            </a:r>
            <a:endParaRPr lang="tr-TR" sz="2400" dirty="0">
              <a:solidFill>
                <a:srgbClr val="000000"/>
              </a:solidFill>
              <a:latin typeface="Times New Roman" panose="02020603050405020304" pitchFamily="18" charset="0"/>
            </a:endParaRPr>
          </a:p>
          <a:p>
            <a:pPr algn="ctr"/>
            <a:r>
              <a:rPr lang="tr-TR" sz="2400" b="1" dirty="0">
                <a:solidFill>
                  <a:srgbClr val="000000"/>
                </a:solidFill>
                <a:latin typeface="Times New Roman" panose="02020603050405020304" pitchFamily="18" charset="0"/>
              </a:rPr>
              <a:t>OLAYLAR VE ROLLER </a:t>
            </a:r>
            <a:endParaRPr lang="tr-TR" sz="2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54810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0329" y="764124"/>
            <a:ext cx="9280070" cy="1547123"/>
          </a:xfrm>
          <a:prstGeom prst="rect">
            <a:avLst/>
          </a:prstGeom>
          <a:ln>
            <a:solidFill>
              <a:schemeClr val="accent5">
                <a:lumMod val="75000"/>
              </a:schemeClr>
            </a:solidFill>
          </a:ln>
        </p:spPr>
        <p:txBody>
          <a:bodyPr wrap="square" lIns="144000" tIns="108000" rIns="144000" bIns="144000">
            <a:spAutoFit/>
          </a:bodyPr>
          <a:lstStyle/>
          <a:p>
            <a:pPr algn="just">
              <a:lnSpc>
                <a:spcPct val="150000"/>
              </a:lnSpc>
            </a:pPr>
            <a:r>
              <a:rPr lang="tr-TR" sz="1400" dirty="0">
                <a:solidFill>
                  <a:schemeClr val="accent1">
                    <a:lumMod val="75000"/>
                  </a:schemeClr>
                </a:solidFill>
                <a:latin typeface="Times New Roman" panose="02020603050405020304" pitchFamily="18" charset="0"/>
                <a:cs typeface="Times New Roman" panose="02020603050405020304" pitchFamily="18" charset="0"/>
              </a:rPr>
              <a:t>Zihinsel engelli bireylerin el göz koordinasyonu kurmada yaşadığı güçlüklerin anlaşılması </a:t>
            </a:r>
            <a:r>
              <a:rPr lang="tr-TR" sz="1400" dirty="0" smtClean="0">
                <a:solidFill>
                  <a:schemeClr val="accent1">
                    <a:lumMod val="75000"/>
                  </a:schemeClr>
                </a:solidFill>
                <a:latin typeface="Times New Roman" panose="02020603050405020304" pitchFamily="18" charset="0"/>
                <a:cs typeface="Times New Roman" panose="02020603050405020304" pitchFamily="18" charset="0"/>
              </a:rPr>
              <a:t>etkinliği: </a:t>
            </a:r>
            <a:r>
              <a:rPr lang="tr-TR" sz="1400" dirty="0" smtClean="0">
                <a:latin typeface="Times New Roman" panose="02020603050405020304" pitchFamily="18" charset="0"/>
                <a:cs typeface="Times New Roman" panose="02020603050405020304" pitchFamily="18" charset="0"/>
              </a:rPr>
              <a:t>Duvara </a:t>
            </a:r>
            <a:r>
              <a:rPr lang="tr-TR" sz="1400" dirty="0">
                <a:latin typeface="Times New Roman" panose="02020603050405020304" pitchFamily="18" charset="0"/>
                <a:cs typeface="Times New Roman" panose="02020603050405020304" pitchFamily="18" charset="0"/>
              </a:rPr>
              <a:t>yerleştirdiğiniz bir aynanın önüne ayna ile birleşecek şekilde bir masa yerleştirin. Masanın önüne koyduğunuz sandalyeye bir öğrencinizi oturtun. Boş bir kâğıdı paravan haline getirerek öğrencinin kendi elini sadece aynadan görebilmesini sağlayın. Eline aynadan bakarak ipe boncuk dizmesini isteyin. Yaşadığı güçlükleri paylaşın.</a:t>
            </a:r>
          </a:p>
        </p:txBody>
      </p:sp>
      <p:sp>
        <p:nvSpPr>
          <p:cNvPr id="5" name="Dikdörtgen 4"/>
          <p:cNvSpPr/>
          <p:nvPr/>
        </p:nvSpPr>
        <p:spPr>
          <a:xfrm>
            <a:off x="270328" y="2508293"/>
            <a:ext cx="9280071" cy="937143"/>
          </a:xfrm>
          <a:prstGeom prst="rect">
            <a:avLst/>
          </a:prstGeom>
          <a:ln>
            <a:solidFill>
              <a:schemeClr val="accent2">
                <a:lumMod val="75000"/>
              </a:schemeClr>
            </a:solidFill>
          </a:ln>
        </p:spPr>
        <p:txBody>
          <a:bodyPr wrap="square" lIns="144000" tIns="144000" rIns="144000" bIns="144000">
            <a:spAutoFit/>
          </a:bodyPr>
          <a:lstStyle/>
          <a:p>
            <a:pPr algn="just">
              <a:lnSpc>
                <a:spcPct val="150000"/>
              </a:lnSpc>
            </a:pPr>
            <a:r>
              <a:rPr lang="tr-TR" sz="1400" dirty="0">
                <a:solidFill>
                  <a:schemeClr val="accent2">
                    <a:lumMod val="75000"/>
                  </a:schemeClr>
                </a:solidFill>
                <a:latin typeface="Times New Roman" panose="02020603050405020304" pitchFamily="18" charset="0"/>
                <a:cs typeface="Times New Roman" panose="02020603050405020304" pitchFamily="18" charset="0"/>
              </a:rPr>
              <a:t>Zihinsel engelli bireylerin okurken yaşadığı güçlüklerin anlaşılması etkinliği</a:t>
            </a:r>
            <a:r>
              <a:rPr lang="tr-TR" sz="1400" dirty="0">
                <a:latin typeface="Times New Roman" panose="02020603050405020304" pitchFamily="18" charset="0"/>
                <a:cs typeface="Times New Roman" panose="02020603050405020304" pitchFamily="18" charset="0"/>
              </a:rPr>
              <a:t>: Öğrencilerinizin eline birer hikâye kitabı verin. Kitabı ters tutmalarını ve tersten okumalarını isteyin sonra düz çevirerek tekrar okumalarını isteyin aralarındaki farkı tartışın. </a:t>
            </a:r>
          </a:p>
        </p:txBody>
      </p:sp>
      <p:sp>
        <p:nvSpPr>
          <p:cNvPr id="6" name="Dikdörtgen 5"/>
          <p:cNvSpPr/>
          <p:nvPr/>
        </p:nvSpPr>
        <p:spPr>
          <a:xfrm>
            <a:off x="270328" y="3627966"/>
            <a:ext cx="9280071" cy="1121809"/>
          </a:xfrm>
          <a:prstGeom prst="rect">
            <a:avLst/>
          </a:prstGeom>
          <a:ln>
            <a:solidFill>
              <a:srgbClr val="7030A0"/>
            </a:solidFill>
          </a:ln>
        </p:spPr>
        <p:txBody>
          <a:bodyPr wrap="square" lIns="144000" tIns="144000" rIns="144000" bIns="144000">
            <a:spAutoFit/>
          </a:bodyPr>
          <a:lstStyle/>
          <a:p>
            <a:pPr algn="just">
              <a:lnSpc>
                <a:spcPct val="150000"/>
              </a:lnSpc>
            </a:pPr>
            <a:r>
              <a:rPr lang="tr-TR" sz="1200" dirty="0">
                <a:solidFill>
                  <a:srgbClr val="7030A0"/>
                </a:solidFill>
                <a:latin typeface="Times New Roman" panose="02020603050405020304" pitchFamily="18" charset="0"/>
                <a:cs typeface="Times New Roman" panose="02020603050405020304" pitchFamily="18" charset="0"/>
              </a:rPr>
              <a:t>Ortopedik engelli bireyin yürürken yaşadığı güçlüklerin anlaşılması etkinliği; </a:t>
            </a:r>
            <a:r>
              <a:rPr lang="tr-TR" sz="1200" dirty="0">
                <a:latin typeface="Times New Roman" panose="02020603050405020304" pitchFamily="18" charset="0"/>
                <a:cs typeface="Times New Roman" panose="02020603050405020304" pitchFamily="18" charset="0"/>
              </a:rPr>
              <a:t>Öğrencilerinizin bacaklarının arka kısmına diz hizasında 50cm uzunluğunda bir cetvel bağlayın. Öğrencinizden cetveli kırmadan yürümesini, koşmasını, yerden bir şey almasını, merdiven çıkmasını isteyin. Karşılaştığı güçlükleri tartışın.</a:t>
            </a:r>
          </a:p>
        </p:txBody>
      </p:sp>
      <p:sp>
        <p:nvSpPr>
          <p:cNvPr id="7" name="Dikdörtgen 6"/>
          <p:cNvSpPr/>
          <p:nvPr/>
        </p:nvSpPr>
        <p:spPr>
          <a:xfrm>
            <a:off x="270327" y="4932308"/>
            <a:ext cx="9280071" cy="1675807"/>
          </a:xfrm>
          <a:prstGeom prst="rect">
            <a:avLst/>
          </a:prstGeom>
          <a:ln>
            <a:solidFill>
              <a:schemeClr val="accent4">
                <a:lumMod val="50000"/>
              </a:schemeClr>
            </a:solidFill>
          </a:ln>
        </p:spPr>
        <p:txBody>
          <a:bodyPr wrap="square" lIns="144000" tIns="144000" rIns="144000" bIns="144000">
            <a:spAutoFit/>
          </a:bodyPr>
          <a:lstStyle/>
          <a:p>
            <a:pPr algn="just">
              <a:lnSpc>
                <a:spcPct val="150000"/>
              </a:lnSpc>
            </a:pPr>
            <a:r>
              <a:rPr lang="tr-TR" sz="1200" dirty="0" err="1">
                <a:solidFill>
                  <a:schemeClr val="accent4">
                    <a:lumMod val="75000"/>
                  </a:schemeClr>
                </a:solidFill>
                <a:latin typeface="Times New Roman" panose="02020603050405020304" pitchFamily="18" charset="0"/>
                <a:cs typeface="Times New Roman" panose="02020603050405020304" pitchFamily="18" charset="0"/>
              </a:rPr>
              <a:t>Serebral</a:t>
            </a:r>
            <a:r>
              <a:rPr lang="tr-TR" sz="1200" dirty="0">
                <a:solidFill>
                  <a:schemeClr val="accent4">
                    <a:lumMod val="75000"/>
                  </a:schemeClr>
                </a:solidFill>
                <a:latin typeface="Times New Roman" panose="02020603050405020304" pitchFamily="18" charset="0"/>
                <a:cs typeface="Times New Roman" panose="02020603050405020304" pitchFamily="18" charset="0"/>
              </a:rPr>
              <a:t> </a:t>
            </a:r>
            <a:r>
              <a:rPr lang="tr-TR" sz="1200" dirty="0" err="1">
                <a:solidFill>
                  <a:schemeClr val="accent4">
                    <a:lumMod val="75000"/>
                  </a:schemeClr>
                </a:solidFill>
                <a:latin typeface="Times New Roman" panose="02020603050405020304" pitchFamily="18" charset="0"/>
                <a:cs typeface="Times New Roman" panose="02020603050405020304" pitchFamily="18" charset="0"/>
              </a:rPr>
              <a:t>Palsi’li</a:t>
            </a:r>
            <a:r>
              <a:rPr lang="tr-TR" sz="1200" dirty="0">
                <a:solidFill>
                  <a:schemeClr val="accent4">
                    <a:lumMod val="75000"/>
                  </a:schemeClr>
                </a:solidFill>
                <a:latin typeface="Times New Roman" panose="02020603050405020304" pitchFamily="18" charset="0"/>
                <a:cs typeface="Times New Roman" panose="02020603050405020304" pitchFamily="18" charset="0"/>
              </a:rPr>
              <a:t> (CP, Beyin felcine bağlı kas kontrol güçlüğü)) çocukların yazarken karşılaştıkları güçlüklerin anlaşılması etkinlikleri; </a:t>
            </a:r>
            <a:r>
              <a:rPr lang="tr-TR" sz="1200" dirty="0">
                <a:latin typeface="Times New Roman" panose="02020603050405020304" pitchFamily="18" charset="0"/>
                <a:cs typeface="Times New Roman" panose="02020603050405020304" pitchFamily="18" charset="0"/>
              </a:rPr>
              <a:t>Parmaksız bir fırın eldivenini öğrencinin eline takmasını sağlayın. Diğer elini pantolonunun cebine koymasını ya da arkaya sıkıştırmasını sağlayın. Masaya koyduğunuz kâğıda kurşun kalemle adını, soyadını, adresini yazmasını isteyin daha sonra aynı işlemi masaya yapıştırdığınız bir kağıt ve tahta kalemi ile yapmasını isteyin. Karşılaşılan güçlükleri değerlendirin. Bu etkinlik aynı zamanda öğretmenin yaptığı materyal uyarlamalarının etkisinin görülmesi açısından da etkilidir </a:t>
            </a:r>
          </a:p>
        </p:txBody>
      </p:sp>
      <p:sp>
        <p:nvSpPr>
          <p:cNvPr id="8" name="Metin kutusu 7"/>
          <p:cNvSpPr txBox="1"/>
          <p:nvPr/>
        </p:nvSpPr>
        <p:spPr>
          <a:xfrm>
            <a:off x="2594522" y="81248"/>
            <a:ext cx="5304657" cy="523220"/>
          </a:xfrm>
          <a:prstGeom prst="rect">
            <a:avLst/>
          </a:prstGeom>
          <a:noFill/>
        </p:spPr>
        <p:txBody>
          <a:bodyPr wrap="none" rtlCol="0">
            <a:spAutoFit/>
          </a:bodyPr>
          <a:lstStyle/>
          <a:p>
            <a:r>
              <a:rPr lang="tr-TR" sz="2800" spc="300" dirty="0" smtClean="0">
                <a:solidFill>
                  <a:srgbClr val="FF0000"/>
                </a:solidFill>
                <a:latin typeface="Airways PERSONAL USE ONLY" pitchFamily="2" charset="-94"/>
              </a:rPr>
              <a:t>EMPATİ ETKİNLİKLERİ</a:t>
            </a:r>
            <a:endParaRPr lang="tr-TR" sz="2800" spc="300" dirty="0">
              <a:solidFill>
                <a:srgbClr val="FF0000"/>
              </a:solidFill>
              <a:latin typeface="Airways PERSONAL USE ONLY" pitchFamily="2" charset="-94"/>
            </a:endParaRPr>
          </a:p>
        </p:txBody>
      </p:sp>
    </p:spTree>
    <p:extLst>
      <p:ext uri="{BB962C8B-B14F-4D97-AF65-F5344CB8AC3E}">
        <p14:creationId xmlns:p14="http://schemas.microsoft.com/office/powerpoint/2010/main" val="3683536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88291" y="303990"/>
            <a:ext cx="4953000" cy="569387"/>
          </a:xfrm>
          <a:prstGeom prst="rect">
            <a:avLst/>
          </a:prstGeom>
        </p:spPr>
        <p:txBody>
          <a:bodyPr>
            <a:spAutoFit/>
          </a:bodyPr>
          <a:lstStyle/>
          <a:p>
            <a:endParaRPr lang="tr-TR" sz="1100" dirty="0">
              <a:solidFill>
                <a:srgbClr val="000000"/>
              </a:solidFill>
              <a:latin typeface="Times New Roman" panose="02020603050405020304" pitchFamily="18" charset="0"/>
            </a:endParaRPr>
          </a:p>
          <a:p>
            <a:pPr algn="ctr"/>
            <a:r>
              <a:rPr lang="tr-TR" sz="2000" spc="300" dirty="0">
                <a:solidFill>
                  <a:schemeClr val="accent6">
                    <a:lumMod val="75000"/>
                  </a:schemeClr>
                </a:solidFill>
                <a:latin typeface="Times New Roman" panose="02020603050405020304" pitchFamily="18" charset="0"/>
              </a:rPr>
              <a:t> </a:t>
            </a:r>
            <a:r>
              <a:rPr lang="tr-TR" sz="2000" b="1" spc="300" dirty="0">
                <a:solidFill>
                  <a:schemeClr val="accent6">
                    <a:lumMod val="75000"/>
                  </a:schemeClr>
                </a:solidFill>
                <a:latin typeface="Times New Roman" panose="02020603050405020304" pitchFamily="18" charset="0"/>
              </a:rPr>
              <a:t>EŞEK İLE KATIR </a:t>
            </a:r>
            <a:endParaRPr lang="tr-TR" sz="2000" spc="300" dirty="0">
              <a:solidFill>
                <a:schemeClr val="accent6">
                  <a:lumMod val="75000"/>
                </a:schemeClr>
              </a:solidFill>
            </a:endParaRPr>
          </a:p>
        </p:txBody>
      </p:sp>
      <p:sp>
        <p:nvSpPr>
          <p:cNvPr id="5" name="Dikdörtgen 4"/>
          <p:cNvSpPr/>
          <p:nvPr/>
        </p:nvSpPr>
        <p:spPr>
          <a:xfrm>
            <a:off x="620806" y="808983"/>
            <a:ext cx="8832476" cy="986104"/>
          </a:xfrm>
          <a:prstGeom prst="rect">
            <a:avLst/>
          </a:prstGeom>
        </p:spPr>
        <p:txBody>
          <a:bodyPr wrap="square">
            <a:spAutoFit/>
          </a:bodyPr>
          <a:lstStyle/>
          <a:p>
            <a:pPr algn="just">
              <a:lnSpc>
                <a:spcPct val="150000"/>
              </a:lnSpc>
            </a:pPr>
            <a:r>
              <a:rPr lang="tr-TR" sz="1600" dirty="0" smtClean="0">
                <a:solidFill>
                  <a:srgbClr val="000000"/>
                </a:solidFill>
                <a:latin typeface="Times New Roman" panose="02020603050405020304" pitchFamily="18" charset="0"/>
              </a:rPr>
              <a:t> </a:t>
            </a:r>
            <a:r>
              <a:rPr lang="tr-TR" sz="1200" i="1" dirty="0">
                <a:solidFill>
                  <a:srgbClr val="000000"/>
                </a:solidFill>
                <a:latin typeface="Times New Roman" panose="02020603050405020304" pitchFamily="18" charset="0"/>
              </a:rPr>
              <a:t>“Bir köylü eşeğiyle katırını iyice yükleyerek şehre doğru yola çıkmış. Yol uzun, hayvanların yükü ise oldukça ağırmış. Katıra göre biraz daha yaşlıca olan eşek düz yolda, zorlanarak da olsa, vaziyeti idare edebilmiş. Ancak, dağa tırmanırken, bakmış ki dayanamayacak, katıra yükünün ağır geldiğini ve birazını alıp ona yardımcı olmasını rica etmiş.” </a:t>
            </a:r>
            <a:endParaRPr lang="tr-TR" sz="1200" dirty="0"/>
          </a:p>
        </p:txBody>
      </p:sp>
      <p:sp>
        <p:nvSpPr>
          <p:cNvPr id="6" name="Dikdörtgen 5"/>
          <p:cNvSpPr/>
          <p:nvPr/>
        </p:nvSpPr>
        <p:spPr>
          <a:xfrm>
            <a:off x="1158688" y="2211913"/>
            <a:ext cx="8146676" cy="1116235"/>
          </a:xfrm>
          <a:prstGeom prst="rect">
            <a:avLst/>
          </a:prstGeom>
          <a:ln>
            <a:solidFill>
              <a:schemeClr val="accent1"/>
            </a:solidFill>
          </a:ln>
        </p:spPr>
        <p:txBody>
          <a:bodyPr wrap="square" lIns="144000" tIns="108000" rIns="144000" bIns="144000">
            <a:spAutoFit/>
          </a:bodyPr>
          <a:lstStyle/>
          <a:p>
            <a:r>
              <a:rPr lang="tr-TR" sz="1200" b="1" dirty="0" smtClean="0">
                <a:solidFill>
                  <a:srgbClr val="006FC0"/>
                </a:solidFill>
                <a:latin typeface="Times New Roman" panose="02020603050405020304" pitchFamily="18" charset="0"/>
              </a:rPr>
              <a:t>1. </a:t>
            </a:r>
            <a:r>
              <a:rPr lang="tr-TR" sz="1200" b="1" dirty="0">
                <a:solidFill>
                  <a:srgbClr val="006FC0"/>
                </a:solidFill>
                <a:latin typeface="Times New Roman" panose="02020603050405020304" pitchFamily="18" charset="0"/>
              </a:rPr>
              <a:t>Sen katırın yerinde olsaydın eşeğe ne cevap verirdin? </a:t>
            </a:r>
            <a:endParaRPr lang="tr-TR" sz="1200" dirty="0">
              <a:solidFill>
                <a:srgbClr val="006FC0"/>
              </a:solidFill>
              <a:latin typeface="Times New Roman" panose="02020603050405020304" pitchFamily="18" charset="0"/>
            </a:endParaRPr>
          </a:p>
          <a:p>
            <a:r>
              <a:rPr lang="tr-TR" sz="1400" dirty="0" smtClean="0">
                <a:solidFill>
                  <a:srgbClr val="000000"/>
                </a:solidFill>
                <a:latin typeface="Times New Roman" panose="02020603050405020304" pitchFamily="18" charset="0"/>
              </a:rPr>
              <a:t>………………………………………………………………………………………………………………………………………………………………………………………………………………………………………………………………………………………………………………………………………………………………</a:t>
            </a:r>
            <a:endParaRPr lang="tr-TR" sz="1400" dirty="0"/>
          </a:p>
        </p:txBody>
      </p:sp>
      <p:sp>
        <p:nvSpPr>
          <p:cNvPr id="7" name="Dikdörtgen 6"/>
          <p:cNvSpPr/>
          <p:nvPr/>
        </p:nvSpPr>
        <p:spPr>
          <a:xfrm>
            <a:off x="571499" y="3960126"/>
            <a:ext cx="8792135" cy="276999"/>
          </a:xfrm>
          <a:prstGeom prst="rect">
            <a:avLst/>
          </a:prstGeom>
        </p:spPr>
        <p:txBody>
          <a:bodyPr wrap="square">
            <a:spAutoFit/>
          </a:bodyPr>
          <a:lstStyle/>
          <a:p>
            <a:r>
              <a:rPr lang="tr-TR" sz="1200" i="1" dirty="0">
                <a:solidFill>
                  <a:srgbClr val="000000"/>
                </a:solidFill>
                <a:latin typeface="Times New Roman" panose="02020603050405020304" pitchFamily="18" charset="0"/>
              </a:rPr>
              <a:t>“Katır bu ricayı duymazlıktan gelmiş ve bir süre daha yola böylece devam etmişler. Eşek de mecburen yükünü taşımaya devam etmiş.” </a:t>
            </a:r>
            <a:endParaRPr lang="tr-TR" sz="1200" dirty="0"/>
          </a:p>
        </p:txBody>
      </p:sp>
      <p:sp>
        <p:nvSpPr>
          <p:cNvPr id="8" name="Dikdörtgen 7"/>
          <p:cNvSpPr/>
          <p:nvPr/>
        </p:nvSpPr>
        <p:spPr>
          <a:xfrm>
            <a:off x="1158688" y="4457424"/>
            <a:ext cx="8012206" cy="1214142"/>
          </a:xfrm>
          <a:prstGeom prst="rect">
            <a:avLst/>
          </a:prstGeom>
          <a:ln>
            <a:solidFill>
              <a:srgbClr val="FF0000"/>
            </a:solidFill>
          </a:ln>
        </p:spPr>
        <p:txBody>
          <a:bodyPr wrap="square" lIns="144000" tIns="144000" rIns="144000" bIns="144000">
            <a:spAutoFit/>
          </a:bodyPr>
          <a:lstStyle/>
          <a:p>
            <a:r>
              <a:rPr lang="tr-TR" sz="1200" b="1" dirty="0" smtClean="0">
                <a:solidFill>
                  <a:srgbClr val="FF0000"/>
                </a:solidFill>
                <a:latin typeface="Times New Roman" panose="02020603050405020304" pitchFamily="18" charset="0"/>
              </a:rPr>
              <a:t>2</a:t>
            </a:r>
            <a:r>
              <a:rPr lang="tr-TR" sz="1200" b="1" dirty="0">
                <a:solidFill>
                  <a:srgbClr val="FF0000"/>
                </a:solidFill>
                <a:latin typeface="Times New Roman" panose="02020603050405020304" pitchFamily="18" charset="0"/>
              </a:rPr>
              <a:t>. Sen eşek olsaydın katırın verdiği cevaba üzülür müydün? Sence katır kendine göre haklı olabilir mi? </a:t>
            </a:r>
            <a:endParaRPr lang="tr-TR" sz="1200" dirty="0">
              <a:solidFill>
                <a:srgbClr val="FF0000"/>
              </a:solidFill>
              <a:latin typeface="Times New Roman" panose="02020603050405020304" pitchFamily="18" charset="0"/>
            </a:endParaRPr>
          </a:p>
          <a:p>
            <a:pPr algn="just"/>
            <a:r>
              <a:rPr lang="tr-TR" sz="1200" dirty="0" smtClean="0">
                <a:solidFill>
                  <a:srgbClr val="000000"/>
                </a:solidFill>
                <a:latin typeface="Times New Roman" panose="02020603050405020304" pitchFamily="18" charset="0"/>
              </a:rPr>
              <a:t>……………………………………………………………………………………………………………………………………………………………………………………………………………………………………………………………………………………………………………………………………………………………………………………………………………... …………………………………………………………………………………………………………………………………</a:t>
            </a:r>
            <a:endParaRPr lang="tr-TR" sz="1200" dirty="0"/>
          </a:p>
        </p:txBody>
      </p:sp>
    </p:spTree>
    <p:extLst>
      <p:ext uri="{BB962C8B-B14F-4D97-AF65-F5344CB8AC3E}">
        <p14:creationId xmlns:p14="http://schemas.microsoft.com/office/powerpoint/2010/main" val="1714091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99782" y="650413"/>
            <a:ext cx="9182100" cy="704104"/>
          </a:xfrm>
          <a:prstGeom prst="rect">
            <a:avLst/>
          </a:prstGeom>
        </p:spPr>
        <p:txBody>
          <a:bodyPr wrap="square">
            <a:spAutoFit/>
          </a:bodyPr>
          <a:lstStyle/>
          <a:p>
            <a:pPr>
              <a:lnSpc>
                <a:spcPct val="150000"/>
              </a:lnSpc>
            </a:pPr>
            <a:r>
              <a:rPr lang="tr-TR" sz="1400" i="1" dirty="0">
                <a:solidFill>
                  <a:srgbClr val="000000"/>
                </a:solidFill>
                <a:latin typeface="Times New Roman" panose="02020603050405020304" pitchFamily="18" charset="0"/>
              </a:rPr>
              <a:t>“ Sonra birden, zavallı eşek, o ağır yükün altında düşmüş ve ölmüş. Yola devam etmek zorunda olan köylü, bunun üzerine; önce, ölen eşeğin üzerindeki yükü almış ve katırın yükünün üstüne eklemiş.” </a:t>
            </a:r>
            <a:endParaRPr lang="tr-TR" sz="1400" dirty="0"/>
          </a:p>
        </p:txBody>
      </p:sp>
      <p:sp>
        <p:nvSpPr>
          <p:cNvPr id="5" name="Dikdörtgen 4"/>
          <p:cNvSpPr/>
          <p:nvPr/>
        </p:nvSpPr>
        <p:spPr>
          <a:xfrm>
            <a:off x="876299" y="1607023"/>
            <a:ext cx="7998759" cy="1214142"/>
          </a:xfrm>
          <a:prstGeom prst="rect">
            <a:avLst/>
          </a:prstGeom>
          <a:ln>
            <a:solidFill>
              <a:schemeClr val="accent6">
                <a:lumMod val="75000"/>
              </a:schemeClr>
            </a:solidFill>
          </a:ln>
        </p:spPr>
        <p:txBody>
          <a:bodyPr wrap="square" lIns="144000" tIns="144000" rIns="144000" bIns="144000">
            <a:spAutoFit/>
          </a:bodyPr>
          <a:lstStyle/>
          <a:p>
            <a:r>
              <a:rPr lang="tr-TR" sz="1200" b="1" dirty="0" smtClean="0">
                <a:solidFill>
                  <a:srgbClr val="4F6128"/>
                </a:solidFill>
                <a:latin typeface="Times New Roman" panose="02020603050405020304" pitchFamily="18" charset="0"/>
              </a:rPr>
              <a:t>3</a:t>
            </a:r>
            <a:r>
              <a:rPr lang="tr-TR" sz="1200" b="1" dirty="0">
                <a:solidFill>
                  <a:srgbClr val="4F6128"/>
                </a:solidFill>
                <a:latin typeface="Times New Roman" panose="02020603050405020304" pitchFamily="18" charset="0"/>
              </a:rPr>
              <a:t>. Köylünün eşeğin yükünü katıra yüklemesi katırı zor durumda bırakmış mıdır? Sen köylü olsaydın ne yapardın? </a:t>
            </a:r>
            <a:endParaRPr lang="tr-TR" sz="1200" dirty="0">
              <a:solidFill>
                <a:srgbClr val="4F6128"/>
              </a:solidFill>
              <a:latin typeface="Times New Roman" panose="02020603050405020304" pitchFamily="18" charset="0"/>
            </a:endParaRPr>
          </a:p>
          <a:p>
            <a:pPr algn="just"/>
            <a:r>
              <a:rPr lang="tr-TR" sz="1200" dirty="0" smtClean="0">
                <a:solidFill>
                  <a:srgbClr val="000000"/>
                </a:solidFill>
                <a:latin typeface="Times New Roman" panose="02020603050405020304" pitchFamily="18" charset="0"/>
              </a:rPr>
              <a:t>……………………………………………………………………………………………………………………………………………………………………………………………………………………………………………………………………………………………………………………………………………………………………………………………………………………… .…………………………………………………………………………………………………………………………</a:t>
            </a:r>
            <a:endParaRPr lang="tr-TR" sz="1600" dirty="0"/>
          </a:p>
        </p:txBody>
      </p:sp>
      <p:sp>
        <p:nvSpPr>
          <p:cNvPr id="6" name="Dikdörtgen 5"/>
          <p:cNvSpPr/>
          <p:nvPr/>
        </p:nvSpPr>
        <p:spPr>
          <a:xfrm>
            <a:off x="499782" y="3165011"/>
            <a:ext cx="8926606" cy="755271"/>
          </a:xfrm>
          <a:prstGeom prst="rect">
            <a:avLst/>
          </a:prstGeom>
        </p:spPr>
        <p:txBody>
          <a:bodyPr wrap="square">
            <a:spAutoFit/>
          </a:bodyPr>
          <a:lstStyle/>
          <a:p>
            <a:pPr>
              <a:lnSpc>
                <a:spcPct val="150000"/>
              </a:lnSpc>
            </a:pPr>
            <a:r>
              <a:rPr lang="tr-TR" i="1" dirty="0">
                <a:solidFill>
                  <a:srgbClr val="000000"/>
                </a:solidFill>
                <a:latin typeface="Times New Roman" panose="02020603050405020304" pitchFamily="18" charset="0"/>
              </a:rPr>
              <a:t>“</a:t>
            </a:r>
            <a:r>
              <a:rPr lang="tr-TR" sz="1200" i="1" dirty="0">
                <a:solidFill>
                  <a:srgbClr val="000000"/>
                </a:solidFill>
                <a:latin typeface="Times New Roman" panose="02020603050405020304" pitchFamily="18" charset="0"/>
              </a:rPr>
              <a:t>Katır yaptığından pişman, yükü eskisinin iki katından fazla olmuş. “ Ettiğimi buldum. Eğer eşeğe ihtiyacı olduğunda biraz yardım etseydim, şimdi bu halde olmazdım” diyerek, iç çekmiş. “ </a:t>
            </a:r>
            <a:endParaRPr lang="tr-TR" sz="1200" dirty="0"/>
          </a:p>
        </p:txBody>
      </p:sp>
      <p:sp>
        <p:nvSpPr>
          <p:cNvPr id="7" name="Dikdörtgen 6"/>
          <p:cNvSpPr/>
          <p:nvPr/>
        </p:nvSpPr>
        <p:spPr>
          <a:xfrm>
            <a:off x="876298" y="4097523"/>
            <a:ext cx="7998759" cy="1362457"/>
          </a:xfrm>
          <a:prstGeom prst="rect">
            <a:avLst/>
          </a:prstGeom>
          <a:ln>
            <a:solidFill>
              <a:schemeClr val="accent2">
                <a:lumMod val="75000"/>
              </a:schemeClr>
            </a:solidFill>
          </a:ln>
        </p:spPr>
        <p:txBody>
          <a:bodyPr wrap="square" lIns="144000" tIns="108000" rIns="144000" bIns="144000">
            <a:spAutoFit/>
          </a:bodyPr>
          <a:lstStyle/>
          <a:p>
            <a:r>
              <a:rPr lang="tr-TR" sz="1200" b="1" dirty="0" smtClean="0">
                <a:solidFill>
                  <a:srgbClr val="E26C09"/>
                </a:solidFill>
                <a:latin typeface="Times New Roman" panose="02020603050405020304" pitchFamily="18" charset="0"/>
              </a:rPr>
              <a:t>4</a:t>
            </a:r>
            <a:r>
              <a:rPr lang="tr-TR" sz="1200" b="1" dirty="0">
                <a:solidFill>
                  <a:srgbClr val="E26C09"/>
                </a:solidFill>
                <a:latin typeface="Times New Roman" panose="02020603050405020304" pitchFamily="18" charset="0"/>
              </a:rPr>
              <a:t>. Katır hikâyenin sonunda neden pişman olmuştur? Katır köylünün ona yüklediği yükten önce eşeğin halini neden anlamamış olabilir? </a:t>
            </a:r>
            <a:endParaRPr lang="tr-TR" sz="1200" dirty="0">
              <a:solidFill>
                <a:srgbClr val="E26C09"/>
              </a:solidFill>
              <a:latin typeface="Times New Roman" panose="02020603050405020304" pitchFamily="18" charset="0"/>
            </a:endParaRPr>
          </a:p>
          <a:p>
            <a:r>
              <a:rPr lang="tr-TR" sz="1200" dirty="0" smtClean="0">
                <a:solidFill>
                  <a:srgbClr val="000000"/>
                </a:solidFill>
                <a:latin typeface="Times New Roman" panose="02020603050405020304" pitchFamily="18" charset="0"/>
              </a:rPr>
              <a:t>…………………………………………………………………………………………………………………………………………………………………………………………………………………………………………………………………………………………………………………………………………………………………………………………………………………………………………………………………………………………………………………………………………………...</a:t>
            </a:r>
            <a:endParaRPr lang="tr-TR" sz="1200" dirty="0"/>
          </a:p>
        </p:txBody>
      </p:sp>
      <p:sp>
        <p:nvSpPr>
          <p:cNvPr id="8" name="Dikdörtgen 7"/>
          <p:cNvSpPr/>
          <p:nvPr/>
        </p:nvSpPr>
        <p:spPr>
          <a:xfrm>
            <a:off x="7545720" y="6243028"/>
            <a:ext cx="2136162" cy="369332"/>
          </a:xfrm>
          <a:prstGeom prst="rect">
            <a:avLst/>
          </a:prstGeom>
        </p:spPr>
        <p:txBody>
          <a:bodyPr wrap="none">
            <a:spAutoFit/>
          </a:bodyPr>
          <a:lstStyle/>
          <a:p>
            <a:r>
              <a:rPr lang="tr-TR" dirty="0">
                <a:solidFill>
                  <a:srgbClr val="C00000"/>
                </a:solidFill>
              </a:rPr>
              <a:t>https://degerler.org/</a:t>
            </a:r>
          </a:p>
        </p:txBody>
      </p:sp>
    </p:spTree>
    <p:extLst>
      <p:ext uri="{BB962C8B-B14F-4D97-AF65-F5344CB8AC3E}">
        <p14:creationId xmlns:p14="http://schemas.microsoft.com/office/powerpoint/2010/main" val="3904315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a:off x="5753101" y="-791136"/>
            <a:ext cx="3361764" cy="4944037"/>
          </a:xfrm>
          <a:prstGeom prst="rect">
            <a:avLst/>
          </a:prstGeom>
        </p:spPr>
      </p:pic>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9417" y="-719418"/>
            <a:ext cx="3523128" cy="4961965"/>
          </a:xfrm>
          <a:prstGeom prst="rect">
            <a:avLst/>
          </a:prstGeom>
        </p:spPr>
      </p:pic>
      <p:sp>
        <p:nvSpPr>
          <p:cNvPr id="6" name="Metin kutusu 5"/>
          <p:cNvSpPr txBox="1"/>
          <p:nvPr/>
        </p:nvSpPr>
        <p:spPr>
          <a:xfrm>
            <a:off x="595031" y="2103025"/>
            <a:ext cx="8733865" cy="4196277"/>
          </a:xfrm>
          <a:prstGeom prst="rect">
            <a:avLst/>
          </a:prstGeom>
          <a:noFill/>
        </p:spPr>
        <p:txBody>
          <a:bodyPr wrap="square" rtlCol="0">
            <a:spAutoFit/>
          </a:bodyPr>
          <a:lstStyle/>
          <a:p>
            <a:pPr algn="just">
              <a:lnSpc>
                <a:spcPct val="150000"/>
              </a:lnSpc>
            </a:pPr>
            <a:r>
              <a:rPr lang="tr-TR" sz="2000" dirty="0" smtClean="0">
                <a:latin typeface="Comic Sans MS" panose="030F0702030302020204" pitchFamily="66" charset="0"/>
              </a:rPr>
              <a:t>«Benim hayatımı yargılamadan önce, benim ayakkabılarımı giy ve benim geçti</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im yollardan, sokaklardan, da</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 ve ovalardan geç.</a:t>
            </a:r>
          </a:p>
          <a:p>
            <a:pPr algn="just">
              <a:lnSpc>
                <a:spcPct val="150000"/>
              </a:lnSpc>
            </a:pPr>
            <a:r>
              <a:rPr lang="tr-TR" sz="2000" dirty="0" smtClean="0">
                <a:latin typeface="Comic Sans MS" panose="030F0702030302020204" pitchFamily="66" charset="0"/>
              </a:rPr>
              <a:t>Hüznü acıyı ve ne</a:t>
            </a:r>
            <a:r>
              <a:rPr lang="tr-TR" sz="2000" dirty="0" smtClean="0">
                <a:latin typeface="Comic Sans MS" panose="030F0702030302020204" pitchFamily="66" charset="0"/>
                <a:cs typeface="Times New Roman" panose="02020603050405020304" pitchFamily="18" charset="0"/>
              </a:rPr>
              <a:t>ş</a:t>
            </a:r>
            <a:r>
              <a:rPr lang="tr-TR" sz="2000" dirty="0" smtClean="0">
                <a:latin typeface="Comic Sans MS" panose="030F0702030302020204" pitchFamily="66" charset="0"/>
              </a:rPr>
              <a:t>eyi tat. Benim geçti</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im senelerden geç, benim takıldı</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ım ta</a:t>
            </a:r>
            <a:r>
              <a:rPr lang="tr-TR" sz="2000" dirty="0" smtClean="0">
                <a:latin typeface="Comic Sans MS" panose="030F0702030302020204" pitchFamily="66" charset="0"/>
                <a:cs typeface="Times New Roman" panose="02020603050405020304" pitchFamily="18" charset="0"/>
              </a:rPr>
              <a:t>ş</a:t>
            </a:r>
            <a:r>
              <a:rPr lang="tr-TR" sz="2000" dirty="0" smtClean="0">
                <a:latin typeface="Comic Sans MS" panose="030F0702030302020204" pitchFamily="66" charset="0"/>
              </a:rPr>
              <a:t>lara takıl.</a:t>
            </a:r>
          </a:p>
          <a:p>
            <a:pPr algn="just">
              <a:lnSpc>
                <a:spcPct val="150000"/>
              </a:lnSpc>
            </a:pPr>
            <a:r>
              <a:rPr lang="tr-TR" sz="2000" dirty="0" smtClean="0">
                <a:latin typeface="Comic Sans MS" panose="030F0702030302020204" pitchFamily="66" charset="0"/>
              </a:rPr>
              <a:t>Yeniden aya</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a kalk ve aynı… Yolu git, benim gitti</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im gibi. Ancak ondan sonra, beni yargılayabilirsin.</a:t>
            </a:r>
          </a:p>
          <a:p>
            <a:pPr algn="just">
              <a:lnSpc>
                <a:spcPct val="150000"/>
              </a:lnSpc>
            </a:pPr>
            <a:r>
              <a:rPr lang="tr-TR" sz="2000" dirty="0" smtClean="0">
                <a:latin typeface="Comic Sans MS" panose="030F0702030302020204" pitchFamily="66" charset="0"/>
              </a:rPr>
              <a:t>Nefret ettiklerimi sildim, artık yeter dedim.</a:t>
            </a:r>
          </a:p>
          <a:p>
            <a:pPr algn="just">
              <a:lnSpc>
                <a:spcPct val="150000"/>
              </a:lnSpc>
            </a:pPr>
            <a:r>
              <a:rPr lang="tr-TR" sz="2000" dirty="0" smtClean="0">
                <a:latin typeface="Comic Sans MS" panose="030F0702030302020204" pitchFamily="66" charset="0"/>
              </a:rPr>
              <a:t>Geride bıraktıklarımın  hesap sormaya kalkmasın o yüzden bana.</a:t>
            </a:r>
          </a:p>
          <a:p>
            <a:pPr algn="just">
              <a:lnSpc>
                <a:spcPct val="150000"/>
              </a:lnSpc>
            </a:pPr>
            <a:r>
              <a:rPr lang="tr-TR" sz="2000" dirty="0" smtClean="0">
                <a:latin typeface="Comic Sans MS" panose="030F0702030302020204" pitchFamily="66" charset="0"/>
              </a:rPr>
              <a:t>Farkında oldu</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um için var oldunuz, vazgeçti</a:t>
            </a:r>
            <a:r>
              <a:rPr lang="tr-TR" sz="2000" dirty="0" smtClean="0">
                <a:latin typeface="Comic Sans MS" panose="030F0702030302020204" pitchFamily="66" charset="0"/>
                <a:cs typeface="Times New Roman" panose="02020603050405020304" pitchFamily="18" charset="0"/>
              </a:rPr>
              <a:t>ğ</a:t>
            </a:r>
            <a:r>
              <a:rPr lang="tr-TR" sz="2000" dirty="0" smtClean="0">
                <a:latin typeface="Comic Sans MS" panose="030F0702030302020204" pitchFamily="66" charset="0"/>
              </a:rPr>
              <a:t>im için bugün yoksunuz.»</a:t>
            </a:r>
            <a:endParaRPr lang="tr-TR" sz="2000" dirty="0">
              <a:latin typeface="Comic Sans MS" panose="030F0702030302020204" pitchFamily="66" charset="0"/>
            </a:endParaRPr>
          </a:p>
        </p:txBody>
      </p:sp>
      <p:sp>
        <p:nvSpPr>
          <p:cNvPr id="8" name="Metin kutusu 7"/>
          <p:cNvSpPr txBox="1"/>
          <p:nvPr/>
        </p:nvSpPr>
        <p:spPr>
          <a:xfrm>
            <a:off x="699246" y="1499954"/>
            <a:ext cx="5755341" cy="523220"/>
          </a:xfrm>
          <a:prstGeom prst="rect">
            <a:avLst/>
          </a:prstGeom>
          <a:noFill/>
        </p:spPr>
        <p:txBody>
          <a:bodyPr wrap="square" rtlCol="0">
            <a:spAutoFit/>
          </a:bodyPr>
          <a:lstStyle/>
          <a:p>
            <a:r>
              <a:rPr lang="tr-TR" sz="2800" b="1" spc="600" dirty="0" smtClean="0">
                <a:solidFill>
                  <a:schemeClr val="accent6">
                    <a:lumMod val="75000"/>
                  </a:schemeClr>
                </a:solidFill>
                <a:latin typeface="Bookman Old Style" panose="02050604050505020204" pitchFamily="18" charset="0"/>
                <a:cs typeface="Times New Roman" panose="02020603050405020304" pitchFamily="18" charset="0"/>
              </a:rPr>
              <a:t>MEVLANA DEMİŞ Kİ;</a:t>
            </a:r>
            <a:endParaRPr lang="tr-TR" sz="2800" b="1" spc="600" dirty="0">
              <a:solidFill>
                <a:schemeClr val="accent6">
                  <a:lumMod val="75000"/>
                </a:schemeClr>
              </a:solidFill>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2943814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52326"/>
            <a:ext cx="9906001" cy="6910326"/>
          </a:xfrm>
          <a:prstGeom prst="rect">
            <a:avLst/>
          </a:prstGeom>
        </p:spPr>
      </p:pic>
      <p:sp>
        <p:nvSpPr>
          <p:cNvPr id="7" name="Dikdörtgen 6"/>
          <p:cNvSpPr/>
          <p:nvPr/>
        </p:nvSpPr>
        <p:spPr>
          <a:xfrm>
            <a:off x="943428" y="1014477"/>
            <a:ext cx="8331200" cy="4801314"/>
          </a:xfrm>
          <a:prstGeom prst="rect">
            <a:avLst/>
          </a:prstGeom>
        </p:spPr>
        <p:txBody>
          <a:bodyPr wrap="square">
            <a:spAutoFit/>
          </a:bodyPr>
          <a:lstStyle/>
          <a:p>
            <a:pPr algn="just">
              <a:lnSpc>
                <a:spcPct val="150000"/>
              </a:lnSpc>
            </a:pPr>
            <a:r>
              <a:rPr lang="tr-TR" sz="1200" dirty="0" smtClean="0">
                <a:solidFill>
                  <a:srgbClr val="222222"/>
                </a:solidFill>
                <a:latin typeface="Times New Roman" panose="02020603050405020304" pitchFamily="18" charset="0"/>
                <a:cs typeface="Times New Roman" panose="02020603050405020304" pitchFamily="18" charset="0"/>
              </a:rPr>
              <a:t>	</a:t>
            </a:r>
            <a:r>
              <a:rPr lang="tr-TR" sz="1200" b="1" dirty="0" smtClean="0">
                <a:solidFill>
                  <a:srgbClr val="222222"/>
                </a:solidFill>
                <a:latin typeface="Times New Roman" panose="02020603050405020304" pitchFamily="18" charset="0"/>
                <a:cs typeface="Times New Roman" panose="02020603050405020304" pitchFamily="18" charset="0"/>
              </a:rPr>
              <a:t>İki </a:t>
            </a:r>
            <a:r>
              <a:rPr lang="tr-TR" sz="1200" b="1" dirty="0">
                <a:solidFill>
                  <a:srgbClr val="222222"/>
                </a:solidFill>
                <a:latin typeface="Times New Roman" panose="02020603050405020304" pitchFamily="18" charset="0"/>
                <a:cs typeface="Times New Roman" panose="02020603050405020304" pitchFamily="18" charset="0"/>
              </a:rPr>
              <a:t>kardeş çiftçilik yapıyorlarmış. İkisinin de mahsullerini koydukları ambar ayrı imiş. Bu kardeşler o kadar yardımsever o kadar iyi kalpli ve iyi niyetliymiş. Birbirlerine çok iyi davranır, hiç saygısızlık yapmazlarmış. Bir problemleri olduklarında hep birbirlerine danışıp sorunları çözmeye çalışırlarmış</a:t>
            </a:r>
            <a:r>
              <a:rPr lang="tr-TR" sz="1200" b="1" dirty="0" smtClean="0">
                <a:solidFill>
                  <a:srgbClr val="222222"/>
                </a:solidFill>
                <a:latin typeface="Times New Roman" panose="02020603050405020304" pitchFamily="18" charset="0"/>
                <a:cs typeface="Times New Roman" panose="02020603050405020304" pitchFamily="18" charset="0"/>
              </a:rPr>
              <a:t>.</a:t>
            </a:r>
          </a:p>
          <a:p>
            <a:pPr algn="just">
              <a:lnSpc>
                <a:spcPct val="150000"/>
              </a:lnSpc>
            </a:pPr>
            <a:r>
              <a:rPr lang="tr-TR" sz="1200" b="1" dirty="0" smtClean="0">
                <a:solidFill>
                  <a:srgbClr val="222222"/>
                </a:solidFill>
                <a:latin typeface="Times New Roman" panose="02020603050405020304" pitchFamily="18" charset="0"/>
                <a:cs typeface="Times New Roman" panose="02020603050405020304" pitchFamily="18" charset="0"/>
              </a:rPr>
              <a:t>	Bu </a:t>
            </a:r>
            <a:r>
              <a:rPr lang="tr-TR" sz="1200" b="1" dirty="0">
                <a:solidFill>
                  <a:srgbClr val="222222"/>
                </a:solidFill>
                <a:latin typeface="Times New Roman" panose="02020603050405020304" pitchFamily="18" charset="0"/>
                <a:cs typeface="Times New Roman" panose="02020603050405020304" pitchFamily="18" charset="0"/>
              </a:rPr>
              <a:t>kardeşler yazın harmanı kaldırıp mahsulleri ambarlarına koymuşlar. Büyük kardeş küçüğüne yardım etmek istemiş, ancak bu yardımı kardeşinin haberi yokken yapmak istemiş. Derken “Kardeşim bekâr onun evlenmesi lazım. Evlilik için para lazım. Onun benden daha fazla paraya ihtiyacı var. Ben ona yardım etmeliyim” diye düşünmüş. Bunun neticesinde her gece kendi ambarından kardeşinin ambarına bir teneke buğday götürüp döküyormuş. Kendince de çok huzurlu oluyormuş gizli iyiliğinden dolayı</a:t>
            </a:r>
            <a:r>
              <a:rPr lang="tr-TR" sz="1200" b="1" dirty="0" smtClean="0">
                <a:solidFill>
                  <a:srgbClr val="222222"/>
                </a:solidFill>
                <a:latin typeface="Times New Roman" panose="02020603050405020304" pitchFamily="18" charset="0"/>
                <a:cs typeface="Times New Roman" panose="02020603050405020304" pitchFamily="18" charset="0"/>
              </a:rPr>
              <a:t>.</a:t>
            </a:r>
          </a:p>
          <a:p>
            <a:pPr algn="just">
              <a:lnSpc>
                <a:spcPct val="150000"/>
              </a:lnSpc>
            </a:pPr>
            <a:r>
              <a:rPr lang="tr-TR" sz="1200" b="1" dirty="0" smtClean="0">
                <a:solidFill>
                  <a:srgbClr val="222222"/>
                </a:solidFill>
                <a:latin typeface="Times New Roman" panose="02020603050405020304" pitchFamily="18" charset="0"/>
                <a:cs typeface="Times New Roman" panose="02020603050405020304" pitchFamily="18" charset="0"/>
              </a:rPr>
              <a:t>	Küçük </a:t>
            </a:r>
            <a:r>
              <a:rPr lang="tr-TR" sz="1200" b="1" dirty="0">
                <a:solidFill>
                  <a:srgbClr val="222222"/>
                </a:solidFill>
                <a:latin typeface="Times New Roman" panose="02020603050405020304" pitchFamily="18" charset="0"/>
                <a:cs typeface="Times New Roman" panose="02020603050405020304" pitchFamily="18" charset="0"/>
              </a:rPr>
              <a:t>kardeş de abisi hakkında “Abim evli, yengem ve çocukları var. Abimin benden daha fazla paraya ihtiyacı var. Onun masrafı benden daha çok olur. Ben abime yardım etmeliyim” diye düşünmüş. O da her gece gizlice abisinin ambarına bir teneke buğday götürüp döküyormuş. İçindeki huzur ve mutluluk kendisini rahatlatıyormuş.</a:t>
            </a:r>
            <a:endParaRPr lang="tr-TR" sz="1200" b="1" dirty="0">
              <a:latin typeface="Times New Roman" panose="02020603050405020304" pitchFamily="18" charset="0"/>
              <a:cs typeface="Times New Roman" panose="02020603050405020304" pitchFamily="18" charset="0"/>
            </a:endParaRPr>
          </a:p>
          <a:p>
            <a:pPr lvl="0" indent="449263" eaLnBrk="0" fontAlgn="base" hangingPunct="0">
              <a:lnSpc>
                <a:spcPct val="150000"/>
              </a:lnSpc>
              <a:spcBef>
                <a:spcPct val="0"/>
              </a:spcBef>
              <a:spcAft>
                <a:spcPct val="0"/>
              </a:spcAft>
            </a:pPr>
            <a:r>
              <a:rPr lang="tr-TR" altLang="tr-TR" sz="1200" b="1" dirty="0">
                <a:solidFill>
                  <a:srgbClr val="222222"/>
                </a:solidFill>
                <a:latin typeface="Times New Roman" panose="02020603050405020304" pitchFamily="18" charset="0"/>
                <a:cs typeface="Times New Roman" panose="02020603050405020304" pitchFamily="18" charset="0"/>
              </a:rPr>
              <a:t>Kardeşlerin iyilik yaparken birbirlerinden hiç haberi yokmuş.</a:t>
            </a:r>
            <a:endParaRPr lang="tr-TR" altLang="tr-TR" sz="1200" b="1" dirty="0">
              <a:latin typeface="Times New Roman" panose="02020603050405020304" pitchFamily="18" charset="0"/>
              <a:cs typeface="Times New Roman" panose="02020603050405020304" pitchFamily="18" charset="0"/>
            </a:endParaRPr>
          </a:p>
          <a:p>
            <a:pPr lvl="0" indent="449263" eaLnBrk="0" fontAlgn="base" hangingPunct="0">
              <a:lnSpc>
                <a:spcPct val="150000"/>
              </a:lnSpc>
              <a:spcBef>
                <a:spcPct val="0"/>
              </a:spcBef>
              <a:spcAft>
                <a:spcPct val="0"/>
              </a:spcAft>
            </a:pPr>
            <a:r>
              <a:rPr lang="tr-TR" altLang="tr-TR" sz="1200" b="1" dirty="0">
                <a:solidFill>
                  <a:srgbClr val="222222"/>
                </a:solidFill>
                <a:latin typeface="Times New Roman" panose="02020603050405020304" pitchFamily="18" charset="0"/>
                <a:cs typeface="Times New Roman" panose="02020603050405020304" pitchFamily="18" charset="0"/>
              </a:rPr>
              <a:t>Günler iki kardeşin birbirlerine gizli yardımı ile geçip giderken, bir gece birbirlerinin ambarına buğday taşırken karşılaşmışlar. Bu durumda ikisi de sevinç gözyaşı dökmüşler.</a:t>
            </a:r>
            <a:endParaRPr lang="tr-TR" altLang="tr-TR" sz="1200" b="1" dirty="0">
              <a:latin typeface="Times New Roman" panose="02020603050405020304" pitchFamily="18" charset="0"/>
              <a:cs typeface="Times New Roman" panose="02020603050405020304" pitchFamily="18" charset="0"/>
            </a:endParaRPr>
          </a:p>
          <a:p>
            <a:pPr lvl="0" indent="449263" eaLnBrk="0" fontAlgn="base" hangingPunct="0">
              <a:lnSpc>
                <a:spcPct val="150000"/>
              </a:lnSpc>
              <a:spcBef>
                <a:spcPct val="0"/>
              </a:spcBef>
              <a:spcAft>
                <a:spcPct val="0"/>
              </a:spcAft>
            </a:pPr>
            <a:r>
              <a:rPr lang="tr-TR" altLang="tr-TR" sz="1200" b="1" dirty="0">
                <a:solidFill>
                  <a:schemeClr val="accent6">
                    <a:lumMod val="75000"/>
                  </a:schemeClr>
                </a:solidFill>
                <a:latin typeface="Times New Roman" panose="02020603050405020304" pitchFamily="18" charset="0"/>
                <a:cs typeface="Times New Roman" panose="02020603050405020304" pitchFamily="18" charset="0"/>
              </a:rPr>
              <a:t>Hikâyemizde aslında bir kişi hakkında ne düşünürsek ona benzer duyguları da karşıdaki insanın düşündüğü anlatılmaktadır</a:t>
            </a:r>
            <a:r>
              <a:rPr lang="tr-TR" altLang="tr-TR" sz="1200" b="1" dirty="0" smtClean="0">
                <a:solidFill>
                  <a:schemeClr val="accent6">
                    <a:lumMod val="75000"/>
                  </a:schemeClr>
                </a:solidFill>
                <a:latin typeface="Times New Roman" panose="02020603050405020304" pitchFamily="18" charset="0"/>
                <a:cs typeface="Times New Roman" panose="02020603050405020304" pitchFamily="18" charset="0"/>
              </a:rPr>
              <a:t>.</a:t>
            </a:r>
            <a:r>
              <a:rPr lang="tr-TR" altLang="tr-TR" sz="1200" b="1" dirty="0">
                <a:solidFill>
                  <a:schemeClr val="accent6">
                    <a:lumMod val="75000"/>
                  </a:schemeClr>
                </a:solidFill>
                <a:latin typeface="Times New Roman" panose="02020603050405020304" pitchFamily="18" charset="0"/>
                <a:cs typeface="Times New Roman" panose="02020603050405020304" pitchFamily="18" charset="0"/>
              </a:rPr>
              <a:t> Kendimizi başkasının yerine koyarak insanları daha iyi anlayabiliriz. Toplumsal çatışmalarımızın empati yoluyla bir anda çözülmesi mümkündür</a:t>
            </a:r>
            <a:r>
              <a:rPr lang="tr-TR" altLang="tr-TR" sz="1200"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tr-TR" altLang="tr-TR" sz="1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Metin kutusu 12"/>
          <p:cNvSpPr txBox="1"/>
          <p:nvPr/>
        </p:nvSpPr>
        <p:spPr>
          <a:xfrm>
            <a:off x="3339954" y="157910"/>
            <a:ext cx="3538148" cy="646331"/>
          </a:xfrm>
          <a:prstGeom prst="rect">
            <a:avLst/>
          </a:prstGeom>
          <a:noFill/>
        </p:spPr>
        <p:txBody>
          <a:bodyPr wrap="none" rtlCol="0">
            <a:spAutoFit/>
          </a:bodyPr>
          <a:lstStyle/>
          <a:p>
            <a:r>
              <a:rPr lang="tr-TR" sz="3600" spc="300" dirty="0" smtClean="0">
                <a:solidFill>
                  <a:schemeClr val="accent1">
                    <a:lumMod val="75000"/>
                  </a:schemeClr>
                </a:solidFill>
                <a:latin typeface="Airways PERSONAL USE ONLY" pitchFamily="2" charset="-94"/>
              </a:rPr>
              <a:t>BİR HİKAYE</a:t>
            </a:r>
            <a:endParaRPr lang="tr-TR" sz="3600" spc="300" dirty="0">
              <a:solidFill>
                <a:schemeClr val="accent1">
                  <a:lumMod val="75000"/>
                </a:schemeClr>
              </a:solidFill>
              <a:latin typeface="Airways PERSONAL USE ONLY" pitchFamily="2" charset="-94"/>
            </a:endParaRPr>
          </a:p>
        </p:txBody>
      </p:sp>
    </p:spTree>
    <p:extLst>
      <p:ext uri="{BB962C8B-B14F-4D97-AF65-F5344CB8AC3E}">
        <p14:creationId xmlns:p14="http://schemas.microsoft.com/office/powerpoint/2010/main" val="213740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Metin kutusu 4"/>
          <p:cNvSpPr txBox="1"/>
          <p:nvPr/>
        </p:nvSpPr>
        <p:spPr>
          <a:xfrm>
            <a:off x="377370" y="646373"/>
            <a:ext cx="5036459" cy="1862048"/>
          </a:xfrm>
          <a:prstGeom prst="rect">
            <a:avLst/>
          </a:prstGeom>
          <a:noFill/>
        </p:spPr>
        <p:txBody>
          <a:bodyPr wrap="square" rtlCol="0">
            <a:spAutoFit/>
          </a:bodyPr>
          <a:lstStyle/>
          <a:p>
            <a:r>
              <a:rPr lang="tr-TR" sz="11500" b="1" dirty="0" smtClean="0">
                <a:ln w="9525">
                  <a:solidFill>
                    <a:schemeClr val="bg1"/>
                  </a:solidFill>
                  <a:prstDash val="solid"/>
                </a:ln>
                <a:effectLst>
                  <a:outerShdw blurRad="12700" dist="38100" dir="2700000" algn="tl" rotWithShape="0">
                    <a:schemeClr val="bg1">
                      <a:lumMod val="50000"/>
                    </a:schemeClr>
                  </a:outerShdw>
                </a:effectLst>
              </a:rPr>
              <a:t>Empati.</a:t>
            </a:r>
          </a:p>
        </p:txBody>
      </p:sp>
      <p:sp>
        <p:nvSpPr>
          <p:cNvPr id="6" name="Dikdörtgen 5"/>
          <p:cNvSpPr/>
          <p:nvPr/>
        </p:nvSpPr>
        <p:spPr>
          <a:xfrm>
            <a:off x="1859643" y="3154794"/>
            <a:ext cx="7705271" cy="2862322"/>
          </a:xfrm>
          <a:prstGeom prst="rect">
            <a:avLst/>
          </a:prstGeom>
        </p:spPr>
        <p:txBody>
          <a:bodyPr wrap="square">
            <a:spAutoFit/>
          </a:bodyPr>
          <a:lstStyle/>
          <a:p>
            <a:pPr algn="just">
              <a:lnSpc>
                <a:spcPct val="150000"/>
              </a:lnSpc>
            </a:pPr>
            <a:r>
              <a:rPr lang="tr-TR" sz="2400" dirty="0" smtClean="0">
                <a:latin typeface="Times New Roman" panose="02020603050405020304" pitchFamily="18" charset="0"/>
                <a:cs typeface="Times New Roman" panose="02020603050405020304" pitchFamily="18" charset="0"/>
              </a:rPr>
              <a:t>Başkasını duygularını anlama ve hissetme. Başkasıyla özdeşlik kurma. Duygudaşlık.</a:t>
            </a:r>
          </a:p>
          <a:p>
            <a:pPr algn="just">
              <a:lnSpc>
                <a:spcPct val="150000"/>
              </a:lnSpc>
            </a:pPr>
            <a:r>
              <a:rPr lang="tr-TR" sz="2400" dirty="0" smtClean="0">
                <a:latin typeface="Times New Roman" panose="02020603050405020304" pitchFamily="18" charset="0"/>
                <a:cs typeface="Times New Roman" panose="02020603050405020304" pitchFamily="18" charset="0"/>
              </a:rPr>
              <a:t>Dilimize İngilizceden geçmiştir fakat aslen Eski Yunanca kökenlidir. Duygu manasına gelen </a:t>
            </a:r>
            <a:r>
              <a:rPr lang="tr-TR" sz="2400" dirty="0" err="1" smtClean="0">
                <a:latin typeface="Times New Roman" panose="02020603050405020304" pitchFamily="18" charset="0"/>
                <a:cs typeface="Times New Roman" panose="02020603050405020304" pitchFamily="18" charset="0"/>
              </a:rPr>
              <a:t>pathos</a:t>
            </a:r>
            <a:r>
              <a:rPr lang="tr-TR" sz="2400" dirty="0" smtClean="0">
                <a:latin typeface="Times New Roman" panose="02020603050405020304" pitchFamily="18" charset="0"/>
                <a:cs typeface="Times New Roman" panose="02020603050405020304" pitchFamily="18" charset="0"/>
              </a:rPr>
              <a:t> kelimesinden türetilmiştir. </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632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EFC"/>
        </a:solidFill>
        <a:effectLst/>
      </p:bgPr>
    </p:bg>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52326"/>
            <a:ext cx="9906001" cy="6910326"/>
          </a:xfrm>
          <a:prstGeom prst="rect">
            <a:avLst/>
          </a:prstGeom>
        </p:spPr>
      </p:pic>
      <p:pic>
        <p:nvPicPr>
          <p:cNvPr id="2053" name="Picture 5" descr="EMPATÄ°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952749"/>
            <a:ext cx="6858000" cy="39052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307975" y="732669"/>
            <a:ext cx="940208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just" defTabSz="914400" rtl="0" eaLnBrk="0" fontAlgn="base" latinLnBrk="0" hangingPunct="0">
              <a:lnSpc>
                <a:spcPct val="150000"/>
              </a:lnSpc>
              <a:spcBef>
                <a:spcPct val="0"/>
              </a:spcBef>
              <a:spcAft>
                <a:spcPct val="0"/>
              </a:spcAft>
              <a:buClrTx/>
              <a:buSzTx/>
              <a:buFontTx/>
              <a:buNone/>
              <a:tabLst/>
            </a:pPr>
            <a:r>
              <a:rPr kumimoji="0" lang="tr-TR" altLang="tr-TR" sz="12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Bir gün öğretmen sınıfta iki öğrenciyi masasına çağırmış. Öğrencileri masada karşılıklı oturtmuş, ortalarına bir nesne koymuş. Sonra öğrencilerden bu nesnenin rengini söylemelerini istemiş. Öğrencilerden biri, bu nesnenin beyaz olduğunu diğeri de bu nesnenin siyah olduğunu ısrarla söylemişler. Nesneye beyaz diyen öğrenciye göre siyah demek nasıl mantıksız ise, siyah diyene göre de beyaz demek o kadar mantıksız bir durummuş.</a:t>
            </a:r>
            <a:endParaRPr kumimoji="0" lang="tr-TR"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50000"/>
              </a:lnSpc>
              <a:spcBef>
                <a:spcPct val="0"/>
              </a:spcBef>
              <a:spcAft>
                <a:spcPct val="0"/>
              </a:spcAft>
              <a:buClrTx/>
              <a:buSzTx/>
              <a:buFontTx/>
              <a:buNone/>
              <a:tabLst/>
            </a:pPr>
            <a:r>
              <a:rPr kumimoji="0" lang="tr-TR" altLang="tr-TR" sz="12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Öğretmen bu durumda öğrencilerin anlaşmasını istemiş, ancak öğrenciler söyledikleri rengin geçerli olduğunu söylemişler.</a:t>
            </a:r>
            <a:endParaRPr kumimoji="0" lang="tr-TR"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50000"/>
              </a:lnSpc>
              <a:spcBef>
                <a:spcPct val="0"/>
              </a:spcBef>
              <a:spcAft>
                <a:spcPct val="0"/>
              </a:spcAft>
              <a:buClrTx/>
              <a:buSzTx/>
              <a:buFontTx/>
              <a:buNone/>
              <a:tabLst/>
            </a:pPr>
            <a:r>
              <a:rPr kumimoji="0" lang="tr-TR" altLang="tr-TR" sz="12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Öğretmen bu etkinlikte öğrencilere bir ders verme niyetinde imiş. Derken öğretmen masanın ortasındaki nesneyi kaldırarak iki öğrenciye de göstermiş. Öğrenciler hayret etmişler. Çünkü ortadaki nesnenin bir yüzü siyah iken diğer yüzü de beyazmış. Öğrenciler biraz da utanarak almışlar derslerini.</a:t>
            </a:r>
            <a:endParaRPr kumimoji="0" lang="tr-TR"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50000"/>
              </a:lnSpc>
              <a:spcBef>
                <a:spcPct val="0"/>
              </a:spcBef>
              <a:spcAft>
                <a:spcPct val="0"/>
              </a:spcAft>
              <a:buClrTx/>
              <a:buSzTx/>
              <a:buFontTx/>
              <a:buNone/>
              <a:tabLst/>
            </a:pPr>
            <a:r>
              <a:rPr kumimoji="0" lang="tr-TR" altLang="tr-TR" sz="1200" b="1" i="0" u="none" strike="noStrike" cap="none" normalizeH="0" baseline="0" dirty="0" smtClean="0">
                <a:ln>
                  <a:noFill/>
                </a:ln>
                <a:solidFill>
                  <a:srgbClr val="222222"/>
                </a:solidFill>
                <a:effectLst/>
                <a:latin typeface="Times New Roman" panose="02020603050405020304" pitchFamily="18" charset="0"/>
                <a:cs typeface="Times New Roman" panose="02020603050405020304" pitchFamily="18" charset="0"/>
              </a:rPr>
              <a:t>Bazen olaylar bizim baktığımız pencereden göründüğü gibi olmayabilir. </a:t>
            </a:r>
            <a:endParaRPr kumimoji="0" lang="tr-TR"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AutoShape 3" descr="EMPATÄ°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Dikdörtgen 6"/>
          <p:cNvSpPr/>
          <p:nvPr/>
        </p:nvSpPr>
        <p:spPr>
          <a:xfrm>
            <a:off x="460375" y="3599080"/>
            <a:ext cx="3356882" cy="1938992"/>
          </a:xfrm>
          <a:prstGeom prst="rect">
            <a:avLst/>
          </a:prstGeom>
        </p:spPr>
        <p:txBody>
          <a:bodyPr wrap="square">
            <a:spAutoFit/>
          </a:bodyPr>
          <a:lstStyle/>
          <a:p>
            <a:pPr>
              <a:lnSpc>
                <a:spcPct val="150000"/>
              </a:lnSpc>
            </a:pPr>
            <a:r>
              <a:rPr lang="tr-TR" altLang="tr-TR" sz="1600" b="1" dirty="0">
                <a:solidFill>
                  <a:schemeClr val="accent6">
                    <a:lumMod val="75000"/>
                  </a:schemeClr>
                </a:solidFill>
                <a:latin typeface="Times New Roman" panose="02020603050405020304" pitchFamily="18" charset="0"/>
                <a:cs typeface="Times New Roman" panose="02020603050405020304" pitchFamily="18" charset="0"/>
              </a:rPr>
              <a:t>Olaylara başkasının gözüyle de bakmak gerekmektedir. Hiçbir olayda ısrarla benim dediğim kesinlikle doğrudur dememeli, bir de farklı gözle değerlendirmeliyiz</a:t>
            </a:r>
            <a:r>
              <a:rPr lang="tr-TR" altLang="tr-TR" sz="1600" b="1" dirty="0">
                <a:solidFill>
                  <a:srgbClr val="222222"/>
                </a:solidFill>
                <a:latin typeface="Times New Roman" panose="02020603050405020304" pitchFamily="18" charset="0"/>
                <a:cs typeface="Times New Roman" panose="02020603050405020304" pitchFamily="18" charset="0"/>
              </a:rPr>
              <a:t>.</a:t>
            </a:r>
            <a:endParaRPr lang="tr-TR" sz="1600" dirty="0"/>
          </a:p>
        </p:txBody>
      </p:sp>
      <p:sp>
        <p:nvSpPr>
          <p:cNvPr id="2" name="Metin kutusu 1"/>
          <p:cNvSpPr txBox="1"/>
          <p:nvPr/>
        </p:nvSpPr>
        <p:spPr>
          <a:xfrm>
            <a:off x="3048000" y="181340"/>
            <a:ext cx="4038600" cy="646331"/>
          </a:xfrm>
          <a:prstGeom prst="rect">
            <a:avLst/>
          </a:prstGeom>
          <a:noFill/>
        </p:spPr>
        <p:txBody>
          <a:bodyPr wrap="square" rtlCol="0">
            <a:spAutoFit/>
          </a:bodyPr>
          <a:lstStyle/>
          <a:p>
            <a:pPr algn="ctr"/>
            <a:r>
              <a:rPr lang="tr-TR" sz="3600" spc="300" dirty="0" smtClean="0">
                <a:solidFill>
                  <a:schemeClr val="accent6">
                    <a:lumMod val="75000"/>
                  </a:schemeClr>
                </a:solidFill>
                <a:latin typeface="Amperzand" panose="02000507000000020003" pitchFamily="2" charset="-94"/>
                <a:ea typeface="Amperzand" panose="02000507000000020003" pitchFamily="2" charset="-94"/>
              </a:rPr>
              <a:t>Hikaye</a:t>
            </a:r>
            <a:endParaRPr lang="tr-TR" spc="300" dirty="0">
              <a:solidFill>
                <a:schemeClr val="accent6">
                  <a:lumMod val="75000"/>
                </a:schemeClr>
              </a:solidFill>
              <a:latin typeface="Amperzand" panose="02000507000000020003" pitchFamily="2" charset="-94"/>
              <a:ea typeface="Amperzand" panose="02000507000000020003" pitchFamily="2" charset="-94"/>
            </a:endParaRPr>
          </a:p>
        </p:txBody>
      </p:sp>
    </p:spTree>
    <p:extLst>
      <p:ext uri="{BB962C8B-B14F-4D97-AF65-F5344CB8AC3E}">
        <p14:creationId xmlns:p14="http://schemas.microsoft.com/office/powerpoint/2010/main" val="1059432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47"/>
            <a:ext cx="9906000" cy="6858000"/>
          </a:xfrm>
          <a:prstGeom prst="rect">
            <a:avLst/>
          </a:prstGeom>
        </p:spPr>
      </p:pic>
      <p:sp>
        <p:nvSpPr>
          <p:cNvPr id="3" name="Dikdörtgen 2"/>
          <p:cNvSpPr/>
          <p:nvPr/>
        </p:nvSpPr>
        <p:spPr>
          <a:xfrm>
            <a:off x="0" y="5586679"/>
            <a:ext cx="7920318" cy="1289753"/>
          </a:xfrm>
          <a:prstGeom prst="rect">
            <a:avLst/>
          </a:prstGeom>
          <a:solidFill>
            <a:srgbClr val="E7F1D1">
              <a:alpha val="75000"/>
            </a:srgbClr>
          </a:solidFill>
        </p:spPr>
        <p:txBody>
          <a:bodyPr wrap="square" lIns="0" tIns="36000" rIns="0" bIns="144000" anchor="ctr">
            <a:spAutoFit/>
          </a:bodyPr>
          <a:lstStyle/>
          <a:p>
            <a:pPr algn="ctr">
              <a:lnSpc>
                <a:spcPct val="150000"/>
              </a:lnSpc>
            </a:pPr>
            <a:r>
              <a:rPr lang="tr-TR" sz="2400" b="1" spc="300" dirty="0">
                <a:solidFill>
                  <a:schemeClr val="accent1">
                    <a:lumMod val="50000"/>
                  </a:schemeClr>
                </a:solidFill>
                <a:latin typeface="Constantia" panose="02030602050306030303" pitchFamily="18" charset="0"/>
                <a:ea typeface="Yu Gothic Medium" panose="020B0500000000000000" pitchFamily="34" charset="-128"/>
              </a:rPr>
              <a:t>İnsan acı duyabiliyorsa canlıdır</a:t>
            </a:r>
            <a:r>
              <a:rPr lang="tr-TR" sz="2400" b="1" spc="300" dirty="0" smtClean="0">
                <a:solidFill>
                  <a:schemeClr val="accent1">
                    <a:lumMod val="50000"/>
                  </a:schemeClr>
                </a:solidFill>
                <a:latin typeface="Constantia" panose="02030602050306030303" pitchFamily="18" charset="0"/>
                <a:ea typeface="Yu Gothic Medium" panose="020B0500000000000000" pitchFamily="34" charset="-128"/>
              </a:rPr>
              <a:t>.</a:t>
            </a:r>
            <a:r>
              <a:rPr lang="tr-TR" sz="2400" b="1" spc="300" dirty="0">
                <a:solidFill>
                  <a:schemeClr val="accent1">
                    <a:lumMod val="50000"/>
                  </a:schemeClr>
                </a:solidFill>
                <a:latin typeface="Constantia" panose="02030602050306030303" pitchFamily="18" charset="0"/>
              </a:rPr>
              <a:t> </a:t>
            </a:r>
            <a:endParaRPr lang="tr-TR" sz="2400" b="1" spc="300" dirty="0" smtClean="0">
              <a:solidFill>
                <a:schemeClr val="accent1">
                  <a:lumMod val="50000"/>
                </a:schemeClr>
              </a:solidFill>
              <a:latin typeface="Constantia" panose="02030602050306030303" pitchFamily="18" charset="0"/>
            </a:endParaRPr>
          </a:p>
          <a:p>
            <a:pPr algn="ctr">
              <a:lnSpc>
                <a:spcPct val="150000"/>
              </a:lnSpc>
            </a:pPr>
            <a:r>
              <a:rPr lang="tr-TR" sz="2400" b="1" spc="300" dirty="0" smtClean="0">
                <a:solidFill>
                  <a:schemeClr val="accent1">
                    <a:lumMod val="50000"/>
                  </a:schemeClr>
                </a:solidFill>
                <a:latin typeface="Constantia" panose="02030602050306030303" pitchFamily="18" charset="0"/>
              </a:rPr>
              <a:t>Başkasının </a:t>
            </a:r>
            <a:r>
              <a:rPr lang="tr-TR" sz="2400" b="1" spc="300" dirty="0">
                <a:solidFill>
                  <a:schemeClr val="accent1">
                    <a:lumMod val="50000"/>
                  </a:schemeClr>
                </a:solidFill>
                <a:latin typeface="Constantia" panose="02030602050306030303" pitchFamily="18" charset="0"/>
              </a:rPr>
              <a:t>acısını duyabiliyorsa insandır</a:t>
            </a:r>
            <a:r>
              <a:rPr lang="tr-TR" sz="2400" b="1" spc="300" dirty="0" smtClean="0">
                <a:solidFill>
                  <a:schemeClr val="accent1">
                    <a:lumMod val="50000"/>
                  </a:schemeClr>
                </a:solidFill>
                <a:latin typeface="Constantia" panose="02030602050306030303" pitchFamily="18" charset="0"/>
              </a:rPr>
              <a:t>.</a:t>
            </a:r>
            <a:endParaRPr lang="tr-TR" sz="2400" b="1" spc="300" dirty="0">
              <a:solidFill>
                <a:schemeClr val="accent1">
                  <a:lumMod val="50000"/>
                </a:schemeClr>
              </a:solidFill>
              <a:latin typeface="Constantia" panose="02030602050306030303" pitchFamily="18" charset="0"/>
              <a:ea typeface="Yu Gothic Medium" panose="020B0500000000000000" pitchFamily="34" charset="-128"/>
            </a:endParaRPr>
          </a:p>
        </p:txBody>
      </p:sp>
      <p:sp>
        <p:nvSpPr>
          <p:cNvPr id="4" name="Dikdörtgen 3"/>
          <p:cNvSpPr/>
          <p:nvPr/>
        </p:nvSpPr>
        <p:spPr>
          <a:xfrm>
            <a:off x="5968350" y="5917386"/>
            <a:ext cx="184731" cy="369332"/>
          </a:xfrm>
          <a:prstGeom prst="rect">
            <a:avLst/>
          </a:prstGeom>
        </p:spPr>
        <p:txBody>
          <a:bodyPr wrap="none">
            <a:spAutoFit/>
          </a:bodyPr>
          <a:lstStyle/>
          <a:p>
            <a:endParaRPr lang="tr-TR" dirty="0"/>
          </a:p>
        </p:txBody>
      </p:sp>
      <p:sp>
        <p:nvSpPr>
          <p:cNvPr id="6" name="Dikdörtgen 5"/>
          <p:cNvSpPr/>
          <p:nvPr/>
        </p:nvSpPr>
        <p:spPr>
          <a:xfrm>
            <a:off x="7920318" y="5586679"/>
            <a:ext cx="1985682" cy="1271321"/>
          </a:xfrm>
          <a:prstGeom prst="rect">
            <a:avLst/>
          </a:prstGeom>
          <a:solidFill>
            <a:schemeClr val="accent6">
              <a:lumMod val="20000"/>
              <a:lumOff val="80000"/>
              <a:alpha val="6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68313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4680" r="8932"/>
          <a:stretch/>
        </p:blipFill>
        <p:spPr bwMode="auto">
          <a:xfrm rot="5400000">
            <a:off x="1636484" y="-1491343"/>
            <a:ext cx="6531431" cy="98044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Dikdörtgen 6"/>
          <p:cNvSpPr/>
          <p:nvPr/>
        </p:nvSpPr>
        <p:spPr>
          <a:xfrm>
            <a:off x="348343" y="972457"/>
            <a:ext cx="9020631" cy="4963886"/>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609601" y="840549"/>
            <a:ext cx="8621486" cy="5207543"/>
          </a:xfrm>
          <a:prstGeom prst="rect">
            <a:avLst/>
          </a:prstGeom>
          <a:noFill/>
        </p:spPr>
        <p:txBody>
          <a:bodyPr wrap="square" lIns="288000" tIns="144000" rIns="288000" bIns="144000">
            <a:spAutoFit/>
          </a:bodyPr>
          <a:lstStyle/>
          <a:p>
            <a:pPr algn="just" fontAlgn="base">
              <a:lnSpc>
                <a:spcPct val="150000"/>
              </a:lnSpc>
            </a:pPr>
            <a:r>
              <a:rPr lang="tr-TR" sz="3600" b="0" i="0" dirty="0" smtClean="0">
                <a:solidFill>
                  <a:schemeClr val="bg1"/>
                </a:solidFill>
                <a:effectLst/>
                <a:latin typeface="Tempus Sans ITC" panose="04020404030D07020202" pitchFamily="82" charset="0"/>
              </a:rPr>
              <a:t>Empati kurarken karşılaşılan olayı yaşamış olmamız şart değildir. Empati olayları yaşamayı değil, anlamayı ifade eder. Anlamaya çalışma eğitimle geliştirilebilir.   </a:t>
            </a:r>
          </a:p>
          <a:p>
            <a:pPr algn="just" fontAlgn="base">
              <a:lnSpc>
                <a:spcPct val="150000"/>
              </a:lnSpc>
            </a:pPr>
            <a:r>
              <a:rPr lang="tr-TR" sz="3600" dirty="0">
                <a:solidFill>
                  <a:schemeClr val="bg1"/>
                </a:solidFill>
                <a:latin typeface="Tempus Sans ITC" panose="04020404030D07020202" pitchFamily="82" charset="0"/>
              </a:rPr>
              <a:t>	</a:t>
            </a:r>
            <a:r>
              <a:rPr lang="tr-TR" sz="3600" dirty="0" smtClean="0">
                <a:solidFill>
                  <a:schemeClr val="bg1"/>
                </a:solidFill>
                <a:latin typeface="Tempus Sans ITC" panose="04020404030D07020202" pitchFamily="82" charset="0"/>
              </a:rPr>
              <a:t>						</a:t>
            </a:r>
            <a:r>
              <a:rPr lang="tr-TR" sz="2800" b="0" i="0" dirty="0" smtClean="0">
                <a:solidFill>
                  <a:schemeClr val="bg1"/>
                </a:solidFill>
                <a:effectLst/>
                <a:latin typeface="Tempus Sans ITC" panose="04020404030D07020202" pitchFamily="82" charset="0"/>
              </a:rPr>
              <a:t>Anonim</a:t>
            </a:r>
          </a:p>
        </p:txBody>
      </p:sp>
    </p:spTree>
    <p:extLst>
      <p:ext uri="{BB962C8B-B14F-4D97-AF65-F5344CB8AC3E}">
        <p14:creationId xmlns:p14="http://schemas.microsoft.com/office/powerpoint/2010/main" val="4273235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Resim 37"/>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0772"/>
          <a:stretch/>
        </p:blipFill>
        <p:spPr>
          <a:xfrm rot="16200000">
            <a:off x="1539773" y="-1538101"/>
            <a:ext cx="6856328" cy="9935874"/>
          </a:xfrm>
          <a:prstGeom prst="rect">
            <a:avLst/>
          </a:prstGeom>
        </p:spPr>
      </p:pic>
      <p:pic>
        <p:nvPicPr>
          <p:cNvPr id="4" name="Resim 3"/>
          <p:cNvPicPr>
            <a:picLocks noChangeAspect="1"/>
          </p:cNvPicPr>
          <p:nvPr/>
        </p:nvPicPr>
        <p:blipFill>
          <a:blip r:embed="rId3"/>
          <a:stretch>
            <a:fillRect/>
          </a:stretch>
        </p:blipFill>
        <p:spPr>
          <a:xfrm>
            <a:off x="215989" y="349623"/>
            <a:ext cx="2917176" cy="2516735"/>
          </a:xfrm>
          <a:prstGeom prst="rect">
            <a:avLst/>
          </a:prstGeom>
        </p:spPr>
      </p:pic>
      <p:pic>
        <p:nvPicPr>
          <p:cNvPr id="5" name="Resim 4"/>
          <p:cNvPicPr>
            <a:picLocks noChangeAspect="1"/>
          </p:cNvPicPr>
          <p:nvPr/>
        </p:nvPicPr>
        <p:blipFill>
          <a:blip r:embed="rId3"/>
          <a:stretch>
            <a:fillRect/>
          </a:stretch>
        </p:blipFill>
        <p:spPr>
          <a:xfrm>
            <a:off x="3770496" y="349623"/>
            <a:ext cx="2727661" cy="2353235"/>
          </a:xfrm>
          <a:prstGeom prst="rect">
            <a:avLst/>
          </a:prstGeom>
        </p:spPr>
      </p:pic>
      <p:pic>
        <p:nvPicPr>
          <p:cNvPr id="6" name="Resim 5"/>
          <p:cNvPicPr>
            <a:picLocks noChangeAspect="1"/>
          </p:cNvPicPr>
          <p:nvPr/>
        </p:nvPicPr>
        <p:blipFill>
          <a:blip r:embed="rId3"/>
          <a:stretch>
            <a:fillRect/>
          </a:stretch>
        </p:blipFill>
        <p:spPr>
          <a:xfrm>
            <a:off x="6963187" y="349623"/>
            <a:ext cx="2727661" cy="2353235"/>
          </a:xfrm>
          <a:prstGeom prst="rect">
            <a:avLst/>
          </a:prstGeom>
        </p:spPr>
      </p:pic>
      <p:sp>
        <p:nvSpPr>
          <p:cNvPr id="7" name="Dikdörtgen 6"/>
          <p:cNvSpPr/>
          <p:nvPr/>
        </p:nvSpPr>
        <p:spPr>
          <a:xfrm>
            <a:off x="1065041" y="1204073"/>
            <a:ext cx="1457355" cy="338554"/>
          </a:xfrm>
          <a:prstGeom prst="rect">
            <a:avLst/>
          </a:prstGeom>
        </p:spPr>
        <p:txBody>
          <a:bodyPr wrap="square">
            <a:spAutoFit/>
          </a:bodyPr>
          <a:lstStyle/>
          <a:p>
            <a:r>
              <a:rPr lang="tr-TR" sz="1600" b="1" i="0" dirty="0" smtClean="0">
                <a:solidFill>
                  <a:schemeClr val="accent3">
                    <a:lumMod val="50000"/>
                  </a:schemeClr>
                </a:solidFill>
                <a:effectLst/>
                <a:latin typeface="Times New Roman" panose="02020603050405020304" pitchFamily="18" charset="0"/>
                <a:cs typeface="Times New Roman" panose="02020603050405020304" pitchFamily="18" charset="0"/>
              </a:rPr>
              <a:t>Gözlemleme</a:t>
            </a:r>
            <a:endParaRPr lang="tr-TR" sz="16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4558187" y="1104179"/>
            <a:ext cx="1509282" cy="338554"/>
          </a:xfrm>
          <a:prstGeom prst="rect">
            <a:avLst/>
          </a:prstGeom>
        </p:spPr>
        <p:txBody>
          <a:bodyPr wrap="square">
            <a:spAutoFit/>
          </a:bodyPr>
          <a:lstStyle/>
          <a:p>
            <a:r>
              <a:rPr lang="tr-TR" sz="1600" b="1" dirty="0" smtClean="0">
                <a:solidFill>
                  <a:schemeClr val="accent3">
                    <a:lumMod val="50000"/>
                  </a:schemeClr>
                </a:solidFill>
                <a:latin typeface="Times New Roman" panose="02020603050405020304" pitchFamily="18" charset="0"/>
                <a:cs typeface="Times New Roman" panose="02020603050405020304" pitchFamily="18" charset="0"/>
              </a:rPr>
              <a:t>Empati</a:t>
            </a:r>
            <a:endParaRPr lang="tr-TR" sz="16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9" name="Dikdörtgen 8"/>
          <p:cNvSpPr/>
          <p:nvPr/>
        </p:nvSpPr>
        <p:spPr>
          <a:xfrm>
            <a:off x="7717209" y="1055931"/>
            <a:ext cx="2040874" cy="584775"/>
          </a:xfrm>
          <a:prstGeom prst="rect">
            <a:avLst/>
          </a:prstGeom>
        </p:spPr>
        <p:txBody>
          <a:bodyPr wrap="square">
            <a:spAutoFit/>
          </a:bodyPr>
          <a:lstStyle/>
          <a:p>
            <a:r>
              <a:rPr lang="tr-TR" sz="1600" b="1" dirty="0">
                <a:solidFill>
                  <a:schemeClr val="accent3">
                    <a:lumMod val="50000"/>
                  </a:schemeClr>
                </a:solidFill>
                <a:latin typeface="Times New Roman" panose="02020603050405020304" pitchFamily="18" charset="0"/>
                <a:cs typeface="Times New Roman" panose="02020603050405020304" pitchFamily="18" charset="0"/>
              </a:rPr>
              <a:t>Empati, insanım diyebilmenin, </a:t>
            </a:r>
          </a:p>
        </p:txBody>
      </p:sp>
      <p:pic>
        <p:nvPicPr>
          <p:cNvPr id="11" name="Resim 10"/>
          <p:cNvPicPr>
            <a:picLocks noChangeAspect="1"/>
          </p:cNvPicPr>
          <p:nvPr/>
        </p:nvPicPr>
        <p:blipFill>
          <a:blip r:embed="rId3"/>
          <a:stretch>
            <a:fillRect/>
          </a:stretch>
        </p:blipFill>
        <p:spPr>
          <a:xfrm>
            <a:off x="215988" y="3865444"/>
            <a:ext cx="2917176" cy="2516735"/>
          </a:xfrm>
          <a:prstGeom prst="rect">
            <a:avLst/>
          </a:prstGeom>
        </p:spPr>
      </p:pic>
      <p:sp>
        <p:nvSpPr>
          <p:cNvPr id="10" name="Dikdörtgen 9"/>
          <p:cNvSpPr/>
          <p:nvPr/>
        </p:nvSpPr>
        <p:spPr>
          <a:xfrm>
            <a:off x="752128" y="5466782"/>
            <a:ext cx="2066102" cy="338554"/>
          </a:xfrm>
          <a:prstGeom prst="rect">
            <a:avLst/>
          </a:prstGeom>
        </p:spPr>
        <p:txBody>
          <a:bodyPr wrap="square">
            <a:spAutoFit/>
          </a:bodyPr>
          <a:lstStyle/>
          <a:p>
            <a:pPr algn="just" fontAlgn="base"/>
            <a:r>
              <a:rPr lang="tr-TR" sz="1600" b="1" dirty="0" smtClean="0">
                <a:solidFill>
                  <a:schemeClr val="accent3">
                    <a:lumMod val="50000"/>
                  </a:schemeClr>
                </a:solidFill>
                <a:latin typeface="Times New Roman" panose="02020603050405020304" pitchFamily="18" charset="0"/>
                <a:cs typeface="Times New Roman" panose="02020603050405020304" pitchFamily="18" charset="0"/>
              </a:rPr>
              <a:t>Empati </a:t>
            </a:r>
            <a:r>
              <a:rPr lang="tr-TR" sz="1600" b="1" dirty="0">
                <a:solidFill>
                  <a:schemeClr val="accent3">
                    <a:lumMod val="50000"/>
                  </a:schemeClr>
                </a:solidFill>
                <a:latin typeface="Times New Roman" panose="02020603050405020304" pitchFamily="18" charset="0"/>
                <a:cs typeface="Times New Roman" panose="02020603050405020304" pitchFamily="18" charset="0"/>
              </a:rPr>
              <a:t>iyileştirir.</a:t>
            </a:r>
          </a:p>
        </p:txBody>
      </p:sp>
      <p:sp>
        <p:nvSpPr>
          <p:cNvPr id="12" name="Dikdörtgen 11"/>
          <p:cNvSpPr/>
          <p:nvPr/>
        </p:nvSpPr>
        <p:spPr>
          <a:xfrm>
            <a:off x="7374322" y="1509511"/>
            <a:ext cx="1994763" cy="584775"/>
          </a:xfrm>
          <a:prstGeom prst="rect">
            <a:avLst/>
          </a:prstGeom>
        </p:spPr>
        <p:txBody>
          <a:bodyPr wrap="square">
            <a:spAutoFit/>
          </a:bodyPr>
          <a:lstStyle/>
          <a:p>
            <a:r>
              <a:rPr lang="tr-TR" sz="1600" b="1" dirty="0">
                <a:solidFill>
                  <a:schemeClr val="accent3">
                    <a:lumMod val="50000"/>
                  </a:schemeClr>
                </a:solidFill>
                <a:latin typeface="Times New Roman" panose="02020603050405020304" pitchFamily="18" charset="0"/>
                <a:cs typeface="Times New Roman" panose="02020603050405020304" pitchFamily="18" charset="0"/>
              </a:rPr>
              <a:t>huzurun olmazsa olmaz özelliği.</a:t>
            </a:r>
          </a:p>
        </p:txBody>
      </p:sp>
      <p:sp>
        <p:nvSpPr>
          <p:cNvPr id="13" name="Dikdörtgen 12"/>
          <p:cNvSpPr/>
          <p:nvPr/>
        </p:nvSpPr>
        <p:spPr>
          <a:xfrm>
            <a:off x="4157135" y="1593919"/>
            <a:ext cx="1565237" cy="338554"/>
          </a:xfrm>
          <a:prstGeom prst="rect">
            <a:avLst/>
          </a:prstGeom>
        </p:spPr>
        <p:txBody>
          <a:bodyPr wrap="none">
            <a:spAutoFit/>
          </a:bodyPr>
          <a:lstStyle/>
          <a:p>
            <a:r>
              <a:rPr lang="tr-TR" sz="1600" b="1" dirty="0">
                <a:solidFill>
                  <a:schemeClr val="accent3">
                    <a:lumMod val="50000"/>
                  </a:schemeClr>
                </a:solidFill>
                <a:latin typeface="Times New Roman" panose="02020603050405020304" pitchFamily="18" charset="0"/>
                <a:cs typeface="Times New Roman" panose="02020603050405020304" pitchFamily="18" charset="0"/>
              </a:rPr>
              <a:t>size destek olur.</a:t>
            </a:r>
          </a:p>
        </p:txBody>
      </p:sp>
      <p:sp>
        <p:nvSpPr>
          <p:cNvPr id="14" name="Dikdörtgen 13"/>
          <p:cNvSpPr/>
          <p:nvPr/>
        </p:nvSpPr>
        <p:spPr>
          <a:xfrm>
            <a:off x="635035" y="1536722"/>
            <a:ext cx="1967590" cy="338554"/>
          </a:xfrm>
          <a:prstGeom prst="rect">
            <a:avLst/>
          </a:prstGeom>
        </p:spPr>
        <p:txBody>
          <a:bodyPr wrap="none">
            <a:spAutoFit/>
          </a:bodyPr>
          <a:lstStyle/>
          <a:p>
            <a:r>
              <a:rPr lang="tr-TR" sz="1600" b="1" dirty="0">
                <a:solidFill>
                  <a:schemeClr val="accent3">
                    <a:lumMod val="50000"/>
                  </a:schemeClr>
                </a:solidFill>
                <a:latin typeface="Times New Roman" panose="02020603050405020304" pitchFamily="18" charset="0"/>
                <a:cs typeface="Times New Roman" panose="02020603050405020304" pitchFamily="18" charset="0"/>
              </a:rPr>
              <a:t>yeteneğini geliştirir. </a:t>
            </a:r>
          </a:p>
        </p:txBody>
      </p:sp>
      <p:sp>
        <p:nvSpPr>
          <p:cNvPr id="15" name="Dikdörtgen 14"/>
          <p:cNvSpPr/>
          <p:nvPr/>
        </p:nvSpPr>
        <p:spPr>
          <a:xfrm>
            <a:off x="4257521" y="1333629"/>
            <a:ext cx="1361270" cy="338554"/>
          </a:xfrm>
          <a:prstGeom prst="rect">
            <a:avLst/>
          </a:prstGeom>
        </p:spPr>
        <p:txBody>
          <a:bodyPr wrap="none">
            <a:spAutoFit/>
          </a:bodyPr>
          <a:lstStyle/>
          <a:p>
            <a:r>
              <a:rPr lang="tr-TR" sz="1600" b="1" dirty="0">
                <a:solidFill>
                  <a:schemeClr val="accent3">
                    <a:lumMod val="50000"/>
                  </a:schemeClr>
                </a:solidFill>
                <a:latin typeface="Times New Roman" panose="02020603050405020304" pitchFamily="18" charset="0"/>
                <a:cs typeface="Times New Roman" panose="02020603050405020304" pitchFamily="18" charset="0"/>
              </a:rPr>
              <a:t>kariyerinizde</a:t>
            </a:r>
          </a:p>
        </p:txBody>
      </p:sp>
      <p:sp>
        <p:nvSpPr>
          <p:cNvPr id="16" name="Dikdörtgen 15"/>
          <p:cNvSpPr/>
          <p:nvPr/>
        </p:nvSpPr>
        <p:spPr>
          <a:xfrm>
            <a:off x="888424" y="4689592"/>
            <a:ext cx="1684847" cy="830997"/>
          </a:xfrm>
          <a:prstGeom prst="rect">
            <a:avLst/>
          </a:prstGeom>
        </p:spPr>
        <p:txBody>
          <a:bodyPr wrap="square">
            <a:spAutoFit/>
          </a:bodyPr>
          <a:lstStyle/>
          <a:p>
            <a:pPr algn="ctr"/>
            <a:r>
              <a:rPr lang="tr-TR" sz="1600" b="1" dirty="0" smtClean="0">
                <a:solidFill>
                  <a:schemeClr val="accent3">
                    <a:lumMod val="50000"/>
                  </a:schemeClr>
                </a:solidFill>
                <a:latin typeface="Times New Roman" panose="02020603050405020304" pitchFamily="18" charset="0"/>
                <a:cs typeface="Times New Roman" panose="02020603050405020304" pitchFamily="18" charset="0"/>
              </a:rPr>
              <a:t>Empati insanları </a:t>
            </a:r>
          </a:p>
          <a:p>
            <a:pPr algn="ctr"/>
            <a:r>
              <a:rPr lang="tr-TR" sz="1600" b="1" dirty="0" smtClean="0">
                <a:solidFill>
                  <a:schemeClr val="accent3">
                    <a:lumMod val="50000"/>
                  </a:schemeClr>
                </a:solidFill>
                <a:latin typeface="Times New Roman" panose="02020603050405020304" pitchFamily="18" charset="0"/>
                <a:cs typeface="Times New Roman" panose="02020603050405020304" pitchFamily="18" charset="0"/>
              </a:rPr>
              <a:t>birbirine yakınlaştırır. </a:t>
            </a:r>
            <a:endParaRPr lang="tr-TR" sz="1600" dirty="0">
              <a:solidFill>
                <a:schemeClr val="accent3">
                  <a:lumMod val="50000"/>
                </a:schemeClr>
              </a:solidFill>
            </a:endParaRPr>
          </a:p>
        </p:txBody>
      </p:sp>
      <p:pic>
        <p:nvPicPr>
          <p:cNvPr id="18" name="Resim 17"/>
          <p:cNvPicPr>
            <a:picLocks noChangeAspect="1"/>
          </p:cNvPicPr>
          <p:nvPr/>
        </p:nvPicPr>
        <p:blipFill>
          <a:blip r:embed="rId3"/>
          <a:stretch>
            <a:fillRect/>
          </a:stretch>
        </p:blipFill>
        <p:spPr>
          <a:xfrm>
            <a:off x="3843027" y="3928472"/>
            <a:ext cx="2727661" cy="2353235"/>
          </a:xfrm>
          <a:prstGeom prst="rect">
            <a:avLst/>
          </a:prstGeom>
        </p:spPr>
      </p:pic>
      <p:sp>
        <p:nvSpPr>
          <p:cNvPr id="17" name="Dikdörtgen 16"/>
          <p:cNvSpPr/>
          <p:nvPr/>
        </p:nvSpPr>
        <p:spPr>
          <a:xfrm>
            <a:off x="4179159" y="4743361"/>
            <a:ext cx="1910334" cy="830997"/>
          </a:xfrm>
          <a:prstGeom prst="rect">
            <a:avLst/>
          </a:prstGeom>
        </p:spPr>
        <p:txBody>
          <a:bodyPr wrap="square">
            <a:spAutoFit/>
          </a:bodyPr>
          <a:lstStyle/>
          <a:p>
            <a:pPr algn="ctr" fontAlgn="base"/>
            <a:r>
              <a:rPr lang="tr-TR" sz="1600" b="1" dirty="0">
                <a:solidFill>
                  <a:schemeClr val="accent3">
                    <a:lumMod val="50000"/>
                  </a:schemeClr>
                </a:solidFill>
                <a:latin typeface="Times New Roman" panose="02020603050405020304" pitchFamily="18" charset="0"/>
                <a:cs typeface="Times New Roman" panose="02020603050405020304" pitchFamily="18" charset="0"/>
              </a:rPr>
              <a:t>Empati güven inşa eder. İletişimi güçlendirir.</a:t>
            </a:r>
          </a:p>
        </p:txBody>
      </p:sp>
      <p:pic>
        <p:nvPicPr>
          <p:cNvPr id="19" name="Resim 18"/>
          <p:cNvPicPr>
            <a:picLocks noChangeAspect="1"/>
          </p:cNvPicPr>
          <p:nvPr/>
        </p:nvPicPr>
        <p:blipFill>
          <a:blip r:embed="rId3"/>
          <a:stretch>
            <a:fillRect/>
          </a:stretch>
        </p:blipFill>
        <p:spPr>
          <a:xfrm>
            <a:off x="7007872" y="3862746"/>
            <a:ext cx="2727661" cy="2353235"/>
          </a:xfrm>
          <a:prstGeom prst="rect">
            <a:avLst/>
          </a:prstGeom>
        </p:spPr>
      </p:pic>
      <p:sp>
        <p:nvSpPr>
          <p:cNvPr id="20" name="Dikdörtgen 19"/>
          <p:cNvSpPr/>
          <p:nvPr/>
        </p:nvSpPr>
        <p:spPr>
          <a:xfrm>
            <a:off x="7415151" y="4739910"/>
            <a:ext cx="1913102" cy="1077218"/>
          </a:xfrm>
          <a:prstGeom prst="rect">
            <a:avLst/>
          </a:prstGeom>
        </p:spPr>
        <p:txBody>
          <a:bodyPr wrap="square">
            <a:spAutoFit/>
          </a:bodyPr>
          <a:lstStyle/>
          <a:p>
            <a:pPr algn="ctr"/>
            <a:r>
              <a:rPr lang="tr-TR" sz="1600" b="1" dirty="0">
                <a:solidFill>
                  <a:schemeClr val="accent3">
                    <a:lumMod val="50000"/>
                  </a:schemeClr>
                </a:solidFill>
                <a:latin typeface="Times New Roman" panose="02020603050405020304" pitchFamily="18" charset="0"/>
                <a:cs typeface="Times New Roman" panose="02020603050405020304" pitchFamily="18" charset="0"/>
              </a:rPr>
              <a:t>Barış ucuz; barış için sadece vicdan, empati ve sevgi lazım.</a:t>
            </a:r>
          </a:p>
        </p:txBody>
      </p:sp>
    </p:spTree>
    <p:extLst>
      <p:ext uri="{BB962C8B-B14F-4D97-AF65-F5344CB8AC3E}">
        <p14:creationId xmlns:p14="http://schemas.microsoft.com/office/powerpoint/2010/main" val="3747066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52674"/>
          <a:stretch/>
        </p:blipFill>
        <p:spPr>
          <a:xfrm flipH="1" flipV="1">
            <a:off x="-1" y="0"/>
            <a:ext cx="4688115" cy="6858000"/>
          </a:xfrm>
          <a:prstGeom prst="rect">
            <a:avLst/>
          </a:prstGeom>
        </p:spPr>
      </p:pic>
      <p:sp>
        <p:nvSpPr>
          <p:cNvPr id="4" name="Dikdörtgen 3"/>
          <p:cNvSpPr/>
          <p:nvPr/>
        </p:nvSpPr>
        <p:spPr>
          <a:xfrm>
            <a:off x="313871" y="1175941"/>
            <a:ext cx="5811158" cy="1754326"/>
          </a:xfrm>
          <a:prstGeom prst="rect">
            <a:avLst/>
          </a:prstGeom>
        </p:spPr>
        <p:txBody>
          <a:bodyPr wrap="square">
            <a:spAutoFit/>
          </a:bodyPr>
          <a:lstStyle/>
          <a:p>
            <a:pPr algn="just" fontAlgn="base">
              <a:lnSpc>
                <a:spcPct val="150000"/>
              </a:lnSpc>
            </a:pPr>
            <a:r>
              <a:rPr lang="tr-TR" i="0" dirty="0" smtClean="0">
                <a:solidFill>
                  <a:schemeClr val="accent1">
                    <a:lumMod val="75000"/>
                  </a:schemeClr>
                </a:solidFill>
                <a:effectLst/>
                <a:latin typeface="Blokletters Balpen" pitchFamily="2" charset="0"/>
                <a:ea typeface="Amperzand" panose="02000507000000020003" pitchFamily="2" charset="-94"/>
              </a:rPr>
              <a:t>Kendi iyiliğimizi ve çıkarımızı istediğimiz gibi, başkalarının da iyiliğini ister çıkarlarını gözetirsek ortada fenalık kalmaz. </a:t>
            </a:r>
          </a:p>
          <a:p>
            <a:pPr algn="just" fontAlgn="base">
              <a:lnSpc>
                <a:spcPct val="150000"/>
              </a:lnSpc>
            </a:pPr>
            <a:r>
              <a:rPr lang="tr-TR" i="0" dirty="0" smtClean="0">
                <a:solidFill>
                  <a:schemeClr val="accent1">
                    <a:lumMod val="75000"/>
                  </a:schemeClr>
                </a:solidFill>
                <a:effectLst/>
                <a:latin typeface="Blokletters Balpen" pitchFamily="2" charset="0"/>
                <a:ea typeface="Amperzand" panose="02000507000000020003" pitchFamily="2" charset="-94"/>
              </a:rPr>
              <a:t>Hz. Muhammed</a:t>
            </a:r>
          </a:p>
        </p:txBody>
      </p:sp>
      <p:sp>
        <p:nvSpPr>
          <p:cNvPr id="9" name="Dikdörtgen 8"/>
          <p:cNvSpPr/>
          <p:nvPr/>
        </p:nvSpPr>
        <p:spPr>
          <a:xfrm>
            <a:off x="3219450" y="4292741"/>
            <a:ext cx="6432550" cy="1892826"/>
          </a:xfrm>
          <a:prstGeom prst="rect">
            <a:avLst/>
          </a:prstGeom>
        </p:spPr>
        <p:txBody>
          <a:bodyPr wrap="square">
            <a:spAutoFit/>
          </a:bodyPr>
          <a:lstStyle/>
          <a:p>
            <a:pPr algn="just" fontAlgn="base">
              <a:lnSpc>
                <a:spcPct val="150000"/>
              </a:lnSpc>
            </a:pPr>
            <a:r>
              <a:rPr lang="tr-TR" i="0" dirty="0" smtClean="0">
                <a:solidFill>
                  <a:schemeClr val="accent1">
                    <a:lumMod val="75000"/>
                  </a:schemeClr>
                </a:solidFill>
                <a:effectLst/>
                <a:latin typeface="Blokletters Balpen" pitchFamily="2" charset="0"/>
              </a:rPr>
              <a:t>Sizden biriniz, kendisi için arzu edip istediği </a:t>
            </a:r>
            <a:r>
              <a:rPr lang="tr-TR" sz="2400" i="0" dirty="0" smtClean="0">
                <a:solidFill>
                  <a:schemeClr val="accent1">
                    <a:lumMod val="75000"/>
                  </a:schemeClr>
                </a:solidFill>
                <a:effectLst/>
                <a:latin typeface="Times New Roman" panose="02020603050405020304" pitchFamily="18" charset="0"/>
                <a:cs typeface="Times New Roman" panose="02020603050405020304" pitchFamily="18" charset="0"/>
              </a:rPr>
              <a:t>ş</a:t>
            </a:r>
            <a:r>
              <a:rPr lang="tr-TR" i="0" dirty="0" smtClean="0">
                <a:solidFill>
                  <a:schemeClr val="accent1">
                    <a:lumMod val="75000"/>
                  </a:schemeClr>
                </a:solidFill>
                <a:effectLst/>
                <a:latin typeface="Blokletters Balpen" pitchFamily="2" charset="0"/>
              </a:rPr>
              <a:t>eyi, din kardeşi için de arzu edip istemedikçe, gerçek anlamda iman etmiş olamaz. </a:t>
            </a:r>
          </a:p>
          <a:p>
            <a:pPr algn="just" fontAlgn="base">
              <a:lnSpc>
                <a:spcPct val="150000"/>
              </a:lnSpc>
            </a:pPr>
            <a:r>
              <a:rPr lang="tr-TR" i="0" dirty="0" smtClean="0">
                <a:solidFill>
                  <a:schemeClr val="accent1">
                    <a:lumMod val="75000"/>
                  </a:schemeClr>
                </a:solidFill>
                <a:effectLst/>
                <a:latin typeface="Blokletters Balpen" pitchFamily="2" charset="0"/>
              </a:rPr>
              <a:t>Hz. Muhammed</a:t>
            </a:r>
          </a:p>
        </p:txBody>
      </p:sp>
    </p:spTree>
    <p:extLst>
      <p:ext uri="{BB962C8B-B14F-4D97-AF65-F5344CB8AC3E}">
        <p14:creationId xmlns:p14="http://schemas.microsoft.com/office/powerpoint/2010/main" val="3487745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9906000" cy="6858000"/>
          </a:xfrm>
          <a:prstGeom prst="rect">
            <a:avLst/>
          </a:prstGeom>
        </p:spPr>
      </p:pic>
      <p:sp>
        <p:nvSpPr>
          <p:cNvPr id="4" name="Dikdörtgen 3"/>
          <p:cNvSpPr/>
          <p:nvPr/>
        </p:nvSpPr>
        <p:spPr>
          <a:xfrm>
            <a:off x="28136" y="1443715"/>
            <a:ext cx="9906000" cy="4524315"/>
          </a:xfrm>
          <a:prstGeom prst="rect">
            <a:avLst/>
          </a:prstGeom>
          <a:solidFill>
            <a:schemeClr val="bg1">
              <a:alpha val="9000"/>
            </a:schemeClr>
          </a:solidFill>
        </p:spPr>
        <p:txBody>
          <a:bodyPr wrap="square" lIns="396000" rIns="360000">
            <a:spAutoFit/>
          </a:bodyPr>
          <a:lstStyle/>
          <a:p>
            <a:pPr>
              <a:lnSpc>
                <a:spcPct val="150000"/>
              </a:lnSpc>
            </a:pPr>
            <a:r>
              <a:rPr lang="tr-TR" sz="4800" dirty="0">
                <a:solidFill>
                  <a:srgbClr val="002060"/>
                </a:solidFill>
                <a:latin typeface="Blokletters Balpen" pitchFamily="2" charset="0"/>
              </a:rPr>
              <a:t>Barış ucuz; </a:t>
            </a:r>
            <a:endParaRPr lang="tr-TR" sz="4800" dirty="0" smtClean="0">
              <a:solidFill>
                <a:srgbClr val="002060"/>
              </a:solidFill>
              <a:latin typeface="Blokletters Balpen" pitchFamily="2" charset="0"/>
            </a:endParaRPr>
          </a:p>
          <a:p>
            <a:pPr>
              <a:lnSpc>
                <a:spcPct val="150000"/>
              </a:lnSpc>
            </a:pPr>
            <a:r>
              <a:rPr lang="tr-TR" sz="4800" dirty="0" smtClean="0">
                <a:solidFill>
                  <a:srgbClr val="002060"/>
                </a:solidFill>
                <a:latin typeface="Blokletters Balpen" pitchFamily="2" charset="0"/>
              </a:rPr>
              <a:t>barış </a:t>
            </a:r>
            <a:r>
              <a:rPr lang="tr-TR" sz="4800" dirty="0">
                <a:solidFill>
                  <a:srgbClr val="002060"/>
                </a:solidFill>
                <a:latin typeface="Blokletters Balpen" pitchFamily="2" charset="0"/>
              </a:rPr>
              <a:t>için sadece </a:t>
            </a:r>
            <a:endParaRPr lang="tr-TR" sz="4800" dirty="0" smtClean="0">
              <a:solidFill>
                <a:srgbClr val="002060"/>
              </a:solidFill>
              <a:latin typeface="Blokletters Balpen" pitchFamily="2" charset="0"/>
            </a:endParaRPr>
          </a:p>
          <a:p>
            <a:pPr>
              <a:lnSpc>
                <a:spcPct val="150000"/>
              </a:lnSpc>
            </a:pPr>
            <a:r>
              <a:rPr lang="tr-TR" sz="4800" dirty="0" smtClean="0">
                <a:solidFill>
                  <a:srgbClr val="002060"/>
                </a:solidFill>
                <a:latin typeface="Blokletters Balpen" pitchFamily="2" charset="0"/>
              </a:rPr>
              <a:t>vicdan</a:t>
            </a:r>
            <a:r>
              <a:rPr lang="tr-TR" sz="4800" dirty="0">
                <a:solidFill>
                  <a:srgbClr val="002060"/>
                </a:solidFill>
                <a:latin typeface="Blokletters Balpen" pitchFamily="2" charset="0"/>
              </a:rPr>
              <a:t>, empati ve sevgi lazım.</a:t>
            </a:r>
          </a:p>
        </p:txBody>
      </p:sp>
      <p:pic>
        <p:nvPicPr>
          <p:cNvPr id="1030" name="Picture 6" descr="gÃ¼vercin png ile ilgili gÃ¶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7787" y="5326917"/>
            <a:ext cx="1322363" cy="1097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Ã¼vercin pn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046" y="1843442"/>
            <a:ext cx="1910310" cy="15855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Ã¼vercin png ile ilgili gÃ¶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969" y="1443715"/>
            <a:ext cx="1436754" cy="119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495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Resim 11"/>
          <p:cNvPicPr>
            <a:picLocks noChangeAspect="1"/>
          </p:cNvPicPr>
          <p:nvPr/>
        </p:nvPicPr>
        <p:blipFill rotWithShape="1">
          <a:blip r:embed="rId2">
            <a:extLst>
              <a:ext uri="{28A0092B-C50C-407E-A947-70E740481C1C}">
                <a14:useLocalDpi xmlns:a14="http://schemas.microsoft.com/office/drawing/2010/main" val="0"/>
              </a:ext>
            </a:extLst>
          </a:blip>
          <a:srcRect t="53726"/>
          <a:stretch/>
        </p:blipFill>
        <p:spPr>
          <a:xfrm>
            <a:off x="0" y="3684494"/>
            <a:ext cx="9906000" cy="3173506"/>
          </a:xfrm>
          <a:prstGeom prst="rect">
            <a:avLst/>
          </a:prstGeom>
          <a:effectLst>
            <a:softEdge rad="63500"/>
          </a:effectLst>
        </p:spPr>
      </p:pic>
      <p:sp>
        <p:nvSpPr>
          <p:cNvPr id="4" name="Dikdörtgen 3"/>
          <p:cNvSpPr/>
          <p:nvPr/>
        </p:nvSpPr>
        <p:spPr>
          <a:xfrm>
            <a:off x="-26893" y="120574"/>
            <a:ext cx="9906000" cy="3469393"/>
          </a:xfrm>
          <a:prstGeom prst="rect">
            <a:avLst/>
          </a:prstGeom>
          <a:solidFill>
            <a:schemeClr val="bg1"/>
          </a:solidFill>
        </p:spPr>
        <p:txBody>
          <a:bodyPr wrap="square" lIns="468000" tIns="144000" bIns="0">
            <a:spAutoFit/>
          </a:bodyPr>
          <a:lstStyle/>
          <a:p>
            <a:pPr>
              <a:lnSpc>
                <a:spcPct val="150000"/>
              </a:lnSpc>
            </a:pPr>
            <a:r>
              <a:rPr lang="tr-TR" sz="2400" b="1" kern="1800" spc="300" dirty="0">
                <a:solidFill>
                  <a:schemeClr val="tx2">
                    <a:lumMod val="50000"/>
                  </a:schemeClr>
                </a:solidFill>
                <a:latin typeface="Constantia" panose="02030602050306030303" pitchFamily="18" charset="0"/>
                <a:cs typeface="Times New Roman" panose="02020603050405020304" pitchFamily="18" charset="0"/>
              </a:rPr>
              <a:t>İ</a:t>
            </a: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nsanlar  birbirlerinden  nefret  ediyorlar</a:t>
            </a:r>
            <a:r>
              <a:rPr lang="tr-TR" sz="2400" b="1" kern="1800" spc="300" dirty="0">
                <a:solidFill>
                  <a:schemeClr val="tx2">
                    <a:lumMod val="50000"/>
                  </a:schemeClr>
                </a:solidFill>
                <a:latin typeface="Constantia" panose="02030602050306030303" pitchFamily="18" charset="0"/>
                <a:cs typeface="Times New Roman" panose="02020603050405020304" pitchFamily="18" charset="0"/>
              </a:rPr>
              <a:t>,</a:t>
            </a:r>
            <a:br>
              <a:rPr lang="tr-TR" sz="2400" b="1" kern="1800" spc="300" dirty="0">
                <a:solidFill>
                  <a:schemeClr val="tx2">
                    <a:lumMod val="50000"/>
                  </a:schemeClr>
                </a:solidFill>
                <a:latin typeface="Constantia" panose="02030602050306030303" pitchFamily="18" charset="0"/>
                <a:cs typeface="Times New Roman" panose="02020603050405020304" pitchFamily="18" charset="0"/>
              </a:rPr>
            </a:br>
            <a:r>
              <a:rPr lang="tr-TR" sz="2400" b="1" kern="1800" spc="300" dirty="0">
                <a:solidFill>
                  <a:schemeClr val="tx2">
                    <a:lumMod val="50000"/>
                  </a:schemeClr>
                </a:solidFill>
                <a:latin typeface="Constantia" panose="02030602050306030303" pitchFamily="18" charset="0"/>
                <a:cs typeface="Times New Roman" panose="02020603050405020304" pitchFamily="18" charset="0"/>
              </a:rPr>
              <a:t>Çünkü </a:t>
            </a: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 birbirlerinden  korkuyorlar. </a:t>
            </a:r>
          </a:p>
          <a:p>
            <a:pPr>
              <a:lnSpc>
                <a:spcPct val="150000"/>
              </a:lnSpc>
            </a:pP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İnsanlar  birbirlerinden  korkuyorlar, </a:t>
            </a:r>
          </a:p>
          <a:p>
            <a:pPr>
              <a:lnSpc>
                <a:spcPct val="150000"/>
              </a:lnSpc>
            </a:pP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Çünkü </a:t>
            </a:r>
            <a:r>
              <a:rPr lang="tr-TR" sz="2400" b="1" kern="1800" spc="300" dirty="0">
                <a:solidFill>
                  <a:schemeClr val="tx2">
                    <a:lumMod val="50000"/>
                  </a:schemeClr>
                </a:solidFill>
                <a:latin typeface="Constantia" panose="02030602050306030303" pitchFamily="18" charset="0"/>
                <a:cs typeface="Times New Roman" panose="02020603050405020304" pitchFamily="18" charset="0"/>
              </a:rPr>
              <a:t>birbirlerini </a:t>
            </a: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tanımıyorlar. </a:t>
            </a:r>
          </a:p>
          <a:p>
            <a:pPr>
              <a:lnSpc>
                <a:spcPct val="150000"/>
              </a:lnSpc>
            </a:pP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İnsanlar  </a:t>
            </a:r>
            <a:r>
              <a:rPr lang="tr-TR" sz="2400" b="1" kern="1800" spc="300" dirty="0">
                <a:solidFill>
                  <a:schemeClr val="tx2">
                    <a:lumMod val="50000"/>
                  </a:schemeClr>
                </a:solidFill>
                <a:latin typeface="Constantia" panose="02030602050306030303" pitchFamily="18" charset="0"/>
                <a:cs typeface="Times New Roman" panose="02020603050405020304" pitchFamily="18" charset="0"/>
              </a:rPr>
              <a:t>birbirlerini </a:t>
            </a: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 tanımıyorlar,</a:t>
            </a:r>
          </a:p>
          <a:p>
            <a:pPr>
              <a:lnSpc>
                <a:spcPct val="150000"/>
              </a:lnSpc>
            </a:pPr>
            <a:r>
              <a:rPr lang="tr-TR" sz="2400" b="1" kern="1800" spc="300" dirty="0" smtClean="0">
                <a:solidFill>
                  <a:schemeClr val="tx2">
                    <a:lumMod val="50000"/>
                  </a:schemeClr>
                </a:solidFill>
                <a:latin typeface="Constantia" panose="02030602050306030303" pitchFamily="18" charset="0"/>
                <a:cs typeface="Times New Roman" panose="02020603050405020304" pitchFamily="18" charset="0"/>
              </a:rPr>
              <a:t>Çünkü  iletişim  kuramıyorlar.</a:t>
            </a:r>
          </a:p>
        </p:txBody>
      </p:sp>
      <p:sp>
        <p:nvSpPr>
          <p:cNvPr id="5" name="Dikdörtgen 4"/>
          <p:cNvSpPr/>
          <p:nvPr/>
        </p:nvSpPr>
        <p:spPr>
          <a:xfrm>
            <a:off x="7554110" y="6172255"/>
            <a:ext cx="2124463" cy="338554"/>
          </a:xfrm>
          <a:prstGeom prst="rect">
            <a:avLst/>
          </a:prstGeom>
        </p:spPr>
        <p:txBody>
          <a:bodyPr wrap="square">
            <a:spAutoFit/>
          </a:bodyPr>
          <a:lstStyle/>
          <a:p>
            <a:r>
              <a:rPr lang="tr-TR" sz="1600" b="1" dirty="0">
                <a:latin typeface="Open Sans"/>
              </a:rPr>
              <a:t>Martin Luther </a:t>
            </a:r>
            <a:r>
              <a:rPr lang="tr-TR" sz="1600" b="1" dirty="0" err="1" smtClean="0">
                <a:latin typeface="Open Sans"/>
              </a:rPr>
              <a:t>King</a:t>
            </a:r>
            <a:endParaRPr lang="tr-TR" sz="1600" b="1" dirty="0"/>
          </a:p>
        </p:txBody>
      </p:sp>
    </p:spTree>
    <p:extLst>
      <p:ext uri="{BB962C8B-B14F-4D97-AF65-F5344CB8AC3E}">
        <p14:creationId xmlns:p14="http://schemas.microsoft.com/office/powerpoint/2010/main" val="880677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p:cNvPicPr>
            <a:picLocks noChangeAspect="1"/>
          </p:cNvPicPr>
          <p:nvPr/>
        </p:nvPicPr>
        <p:blipFill rotWithShape="1">
          <a:blip r:embed="rId2">
            <a:extLst>
              <a:ext uri="{28A0092B-C50C-407E-A947-70E740481C1C}">
                <a14:useLocalDpi xmlns:a14="http://schemas.microsoft.com/office/drawing/2010/main" val="0"/>
              </a:ext>
            </a:extLst>
          </a:blip>
          <a:srcRect l="2975" r="3622"/>
          <a:stretch/>
        </p:blipFill>
        <p:spPr>
          <a:xfrm>
            <a:off x="-1" y="13447"/>
            <a:ext cx="9906000" cy="6858000"/>
          </a:xfrm>
          <a:prstGeom prst="rect">
            <a:avLst/>
          </a:prstGeom>
        </p:spPr>
      </p:pic>
      <p:sp>
        <p:nvSpPr>
          <p:cNvPr id="4" name="Dikdörtgen 3"/>
          <p:cNvSpPr/>
          <p:nvPr/>
        </p:nvSpPr>
        <p:spPr>
          <a:xfrm>
            <a:off x="1456754" y="1519958"/>
            <a:ext cx="7333132" cy="646331"/>
          </a:xfrm>
          <a:prstGeom prst="rect">
            <a:avLst/>
          </a:prstGeom>
        </p:spPr>
        <p:txBody>
          <a:bodyPr wrap="square">
            <a:spAutoFit/>
          </a:bodyPr>
          <a:lstStyle/>
          <a:p>
            <a:r>
              <a:rPr lang="tr-TR" dirty="0">
                <a:solidFill>
                  <a:srgbClr val="002060"/>
                </a:solidFill>
                <a:latin typeface="Source Sans Pro" panose="020B0503030403020204" pitchFamily="34" charset="0"/>
              </a:rPr>
              <a:t>İnsan acı duyabiliyorsa canlıdır. Başkasının acısını duyabiliyorsa insandır. </a:t>
            </a:r>
            <a:r>
              <a:rPr lang="tr-TR" dirty="0" smtClean="0">
                <a:solidFill>
                  <a:srgbClr val="002060"/>
                </a:solidFill>
                <a:latin typeface="Source Sans Pro" panose="020B0503030403020204" pitchFamily="34" charset="0"/>
              </a:rPr>
              <a:t>                                                                                             </a:t>
            </a:r>
          </a:p>
          <a:p>
            <a:r>
              <a:rPr lang="tr-TR" b="1" dirty="0">
                <a:solidFill>
                  <a:srgbClr val="002060"/>
                </a:solidFill>
                <a:latin typeface="Source Sans Pro" panose="020B0503030403020204" pitchFamily="34" charset="0"/>
              </a:rPr>
              <a:t>	</a:t>
            </a:r>
            <a:r>
              <a:rPr lang="tr-TR" b="1" dirty="0" smtClean="0">
                <a:solidFill>
                  <a:srgbClr val="002060"/>
                </a:solidFill>
                <a:latin typeface="Source Sans Pro" panose="020B0503030403020204" pitchFamily="34" charset="0"/>
              </a:rPr>
              <a:t>					Tolstoy</a:t>
            </a:r>
            <a:endParaRPr lang="tr-TR" dirty="0">
              <a:solidFill>
                <a:srgbClr val="002060"/>
              </a:solidFill>
            </a:endParaRPr>
          </a:p>
        </p:txBody>
      </p:sp>
      <p:sp>
        <p:nvSpPr>
          <p:cNvPr id="6" name="Dikdörtgen 5"/>
          <p:cNvSpPr/>
          <p:nvPr/>
        </p:nvSpPr>
        <p:spPr>
          <a:xfrm>
            <a:off x="1481417" y="2197905"/>
            <a:ext cx="6943165" cy="369332"/>
          </a:xfrm>
          <a:prstGeom prst="rect">
            <a:avLst/>
          </a:prstGeom>
        </p:spPr>
        <p:txBody>
          <a:bodyPr wrap="square">
            <a:spAutoFit/>
          </a:bodyPr>
          <a:lstStyle/>
          <a:p>
            <a:r>
              <a:rPr lang="tr-TR" b="1" i="0" dirty="0" smtClean="0">
                <a:solidFill>
                  <a:srgbClr val="002060"/>
                </a:solidFill>
                <a:effectLst/>
                <a:latin typeface="Source Sans Pro" panose="020B0503030403020204" pitchFamily="34" charset="0"/>
              </a:rPr>
              <a:t>Dünyayı anlayışla göreni, dünya da anlayışla görür. </a:t>
            </a:r>
            <a:r>
              <a:rPr lang="tr-TR" b="1" i="0" dirty="0" err="1" smtClean="0">
                <a:solidFill>
                  <a:srgbClr val="002060"/>
                </a:solidFill>
                <a:effectLst/>
                <a:latin typeface="Source Sans Pro" panose="020B0503030403020204" pitchFamily="34" charset="0"/>
              </a:rPr>
              <a:t>Hegel</a:t>
            </a:r>
            <a:endParaRPr lang="tr-TR" dirty="0">
              <a:solidFill>
                <a:srgbClr val="002060"/>
              </a:solidFill>
            </a:endParaRPr>
          </a:p>
        </p:txBody>
      </p:sp>
      <p:sp>
        <p:nvSpPr>
          <p:cNvPr id="9" name="Dikdörtgen 8"/>
          <p:cNvSpPr/>
          <p:nvPr/>
        </p:nvSpPr>
        <p:spPr>
          <a:xfrm>
            <a:off x="1441067" y="2805845"/>
            <a:ext cx="7427260" cy="646331"/>
          </a:xfrm>
          <a:prstGeom prst="rect">
            <a:avLst/>
          </a:prstGeom>
        </p:spPr>
        <p:txBody>
          <a:bodyPr wrap="square">
            <a:spAutoFit/>
          </a:bodyPr>
          <a:lstStyle/>
          <a:p>
            <a:r>
              <a:rPr lang="tr-TR" b="0" i="0" dirty="0" smtClean="0">
                <a:solidFill>
                  <a:srgbClr val="002060"/>
                </a:solidFill>
                <a:effectLst/>
                <a:latin typeface="Source Sans Pro" panose="020B0503030403020204" pitchFamily="34" charset="0"/>
              </a:rPr>
              <a:t>Barış ucuz; barış için sadece vicdan, empati ve sevgi lazım.</a:t>
            </a:r>
          </a:p>
          <a:p>
            <a:r>
              <a:rPr lang="tr-TR" dirty="0">
                <a:solidFill>
                  <a:srgbClr val="002060"/>
                </a:solidFill>
                <a:latin typeface="Source Sans Pro" panose="020B0503030403020204" pitchFamily="34" charset="0"/>
              </a:rPr>
              <a:t>	</a:t>
            </a:r>
            <a:r>
              <a:rPr lang="tr-TR" dirty="0" smtClean="0">
                <a:solidFill>
                  <a:srgbClr val="002060"/>
                </a:solidFill>
                <a:latin typeface="Source Sans Pro" panose="020B0503030403020204" pitchFamily="34" charset="0"/>
              </a:rPr>
              <a:t>				</a:t>
            </a:r>
            <a:r>
              <a:rPr lang="tr-TR" b="0" i="0" dirty="0" smtClean="0">
                <a:solidFill>
                  <a:srgbClr val="002060"/>
                </a:solidFill>
                <a:effectLst/>
                <a:latin typeface="Source Sans Pro" panose="020B0503030403020204" pitchFamily="34" charset="0"/>
              </a:rPr>
              <a:t> La </a:t>
            </a:r>
            <a:r>
              <a:rPr lang="tr-TR" b="0" i="0" dirty="0" err="1" smtClean="0">
                <a:solidFill>
                  <a:srgbClr val="002060"/>
                </a:solidFill>
                <a:effectLst/>
                <a:latin typeface="Source Sans Pro" panose="020B0503030403020204" pitchFamily="34" charset="0"/>
              </a:rPr>
              <a:t>Edri</a:t>
            </a:r>
            <a:endParaRPr lang="tr-TR" dirty="0">
              <a:solidFill>
                <a:srgbClr val="002060"/>
              </a:solidFill>
            </a:endParaRPr>
          </a:p>
        </p:txBody>
      </p:sp>
      <p:sp>
        <p:nvSpPr>
          <p:cNvPr id="10" name="Dikdörtgen 9"/>
          <p:cNvSpPr/>
          <p:nvPr/>
        </p:nvSpPr>
        <p:spPr>
          <a:xfrm>
            <a:off x="1397359" y="3556653"/>
            <a:ext cx="7738801" cy="646331"/>
          </a:xfrm>
          <a:prstGeom prst="rect">
            <a:avLst/>
          </a:prstGeom>
        </p:spPr>
        <p:txBody>
          <a:bodyPr wrap="square">
            <a:spAutoFit/>
          </a:bodyPr>
          <a:lstStyle/>
          <a:p>
            <a:r>
              <a:rPr lang="tr-TR" b="1" i="0" dirty="0" smtClean="0">
                <a:solidFill>
                  <a:srgbClr val="002060"/>
                </a:solidFill>
                <a:effectLst/>
                <a:latin typeface="Source Sans Pro" panose="020B0503030403020204" pitchFamily="34" charset="0"/>
              </a:rPr>
              <a:t>En büyük insan, kendini en çok sayıda insanın yerine koyabilendir. </a:t>
            </a:r>
          </a:p>
          <a:p>
            <a:r>
              <a:rPr lang="tr-TR" b="1" dirty="0">
                <a:solidFill>
                  <a:srgbClr val="002060"/>
                </a:solidFill>
                <a:latin typeface="Source Sans Pro" panose="020B0503030403020204" pitchFamily="34" charset="0"/>
              </a:rPr>
              <a:t>	</a:t>
            </a:r>
            <a:r>
              <a:rPr lang="tr-TR" b="1" dirty="0" smtClean="0">
                <a:solidFill>
                  <a:srgbClr val="002060"/>
                </a:solidFill>
                <a:latin typeface="Source Sans Pro" panose="020B0503030403020204" pitchFamily="34" charset="0"/>
              </a:rPr>
              <a:t>					</a:t>
            </a:r>
            <a:r>
              <a:rPr lang="tr-TR" b="1" i="0" dirty="0" err="1" smtClean="0">
                <a:solidFill>
                  <a:srgbClr val="002060"/>
                </a:solidFill>
                <a:effectLst/>
                <a:latin typeface="Source Sans Pro" panose="020B0503030403020204" pitchFamily="34" charset="0"/>
              </a:rPr>
              <a:t>Jane</a:t>
            </a:r>
            <a:r>
              <a:rPr lang="tr-TR" b="1" i="0" dirty="0" smtClean="0">
                <a:solidFill>
                  <a:srgbClr val="002060"/>
                </a:solidFill>
                <a:effectLst/>
                <a:latin typeface="Source Sans Pro" panose="020B0503030403020204" pitchFamily="34" charset="0"/>
              </a:rPr>
              <a:t> Adams</a:t>
            </a:r>
            <a:endParaRPr lang="tr-TR" dirty="0">
              <a:solidFill>
                <a:srgbClr val="002060"/>
              </a:solidFill>
            </a:endParaRPr>
          </a:p>
        </p:txBody>
      </p:sp>
      <p:sp>
        <p:nvSpPr>
          <p:cNvPr id="11" name="Dikdörtgen 10"/>
          <p:cNvSpPr/>
          <p:nvPr/>
        </p:nvSpPr>
        <p:spPr>
          <a:xfrm>
            <a:off x="1481417" y="5026686"/>
            <a:ext cx="7111254" cy="646331"/>
          </a:xfrm>
          <a:prstGeom prst="rect">
            <a:avLst/>
          </a:prstGeom>
        </p:spPr>
        <p:txBody>
          <a:bodyPr wrap="square">
            <a:spAutoFit/>
          </a:bodyPr>
          <a:lstStyle/>
          <a:p>
            <a:pPr algn="just" fontAlgn="base"/>
            <a:r>
              <a:rPr lang="tr-TR" b="1" i="0" dirty="0" smtClean="0">
                <a:solidFill>
                  <a:srgbClr val="002060"/>
                </a:solidFill>
                <a:effectLst/>
                <a:latin typeface="inherit"/>
              </a:rPr>
              <a:t>Kendine reva görmediği şeyi, başkasına reva gören insan kamil olamaz.                                                                                  Hz. Ali</a:t>
            </a:r>
            <a:endParaRPr lang="tr-TR" b="0" i="0" dirty="0" smtClean="0">
              <a:solidFill>
                <a:srgbClr val="002060"/>
              </a:solidFill>
              <a:effectLst/>
              <a:latin typeface="Source Sans Pro" panose="020B0503030403020204" pitchFamily="34" charset="0"/>
            </a:endParaRPr>
          </a:p>
        </p:txBody>
      </p:sp>
      <p:sp>
        <p:nvSpPr>
          <p:cNvPr id="12" name="Dikdörtgen 11"/>
          <p:cNvSpPr/>
          <p:nvPr/>
        </p:nvSpPr>
        <p:spPr>
          <a:xfrm>
            <a:off x="1416414" y="5913466"/>
            <a:ext cx="7176258" cy="646331"/>
          </a:xfrm>
          <a:prstGeom prst="rect">
            <a:avLst/>
          </a:prstGeom>
        </p:spPr>
        <p:txBody>
          <a:bodyPr wrap="square">
            <a:spAutoFit/>
          </a:bodyPr>
          <a:lstStyle/>
          <a:p>
            <a:r>
              <a:rPr lang="tr-TR" b="0" i="0" dirty="0" smtClean="0">
                <a:solidFill>
                  <a:srgbClr val="002060"/>
                </a:solidFill>
                <a:effectLst/>
                <a:latin typeface="Source Sans Pro" panose="020B0503030403020204" pitchFamily="34" charset="0"/>
              </a:rPr>
              <a:t>İnsanı insan kılan özellik, empati yeteneğini geliştirmiş olmasıdır. </a:t>
            </a:r>
          </a:p>
          <a:p>
            <a:r>
              <a:rPr lang="tr-TR" dirty="0">
                <a:solidFill>
                  <a:srgbClr val="002060"/>
                </a:solidFill>
                <a:latin typeface="Source Sans Pro" panose="020B0503030403020204" pitchFamily="34" charset="0"/>
              </a:rPr>
              <a:t> </a:t>
            </a:r>
            <a:r>
              <a:rPr lang="tr-TR" dirty="0" smtClean="0">
                <a:solidFill>
                  <a:srgbClr val="002060"/>
                </a:solidFill>
                <a:latin typeface="Source Sans Pro" panose="020B0503030403020204" pitchFamily="34" charset="0"/>
              </a:rPr>
              <a:t>                                                                                                           </a:t>
            </a:r>
            <a:r>
              <a:rPr lang="tr-TR" b="0" i="0" dirty="0" smtClean="0">
                <a:solidFill>
                  <a:srgbClr val="002060"/>
                </a:solidFill>
                <a:effectLst/>
                <a:latin typeface="Source Sans Pro" panose="020B0503030403020204" pitchFamily="34" charset="0"/>
              </a:rPr>
              <a:t>H. </a:t>
            </a:r>
            <a:r>
              <a:rPr lang="tr-TR" b="0" i="0" dirty="0" err="1" smtClean="0">
                <a:solidFill>
                  <a:srgbClr val="002060"/>
                </a:solidFill>
                <a:effectLst/>
                <a:latin typeface="Source Sans Pro" panose="020B0503030403020204" pitchFamily="34" charset="0"/>
              </a:rPr>
              <a:t>Murakami</a:t>
            </a:r>
            <a:endParaRPr lang="tr-TR" dirty="0">
              <a:solidFill>
                <a:srgbClr val="002060"/>
              </a:solidFill>
            </a:endParaRPr>
          </a:p>
        </p:txBody>
      </p:sp>
      <p:sp>
        <p:nvSpPr>
          <p:cNvPr id="13" name="Dikdörtgen 12"/>
          <p:cNvSpPr/>
          <p:nvPr/>
        </p:nvSpPr>
        <p:spPr>
          <a:xfrm>
            <a:off x="1441067" y="4364065"/>
            <a:ext cx="8045826" cy="369332"/>
          </a:xfrm>
          <a:prstGeom prst="rect">
            <a:avLst/>
          </a:prstGeom>
        </p:spPr>
        <p:txBody>
          <a:bodyPr wrap="square">
            <a:spAutoFit/>
          </a:bodyPr>
          <a:lstStyle/>
          <a:p>
            <a:pPr algn="just" fontAlgn="base"/>
            <a:r>
              <a:rPr lang="tr-TR" b="0" i="0" dirty="0" smtClean="0">
                <a:solidFill>
                  <a:srgbClr val="002060"/>
                </a:solidFill>
                <a:effectLst/>
                <a:latin typeface="Source Sans Pro" panose="020B0503030403020204" pitchFamily="34" charset="0"/>
              </a:rPr>
              <a:t>Dünyada görmeyi istediğiniz değişimin kendisi olunuz. </a:t>
            </a:r>
            <a:r>
              <a:rPr lang="tr-TR" b="0" i="0" dirty="0" err="1" smtClean="0">
                <a:solidFill>
                  <a:srgbClr val="002060"/>
                </a:solidFill>
                <a:effectLst/>
                <a:latin typeface="Source Sans Pro" panose="020B0503030403020204" pitchFamily="34" charset="0"/>
              </a:rPr>
              <a:t>Mahatma</a:t>
            </a:r>
            <a:r>
              <a:rPr lang="tr-TR" b="0" i="0" dirty="0" smtClean="0">
                <a:solidFill>
                  <a:srgbClr val="002060"/>
                </a:solidFill>
                <a:effectLst/>
                <a:latin typeface="Source Sans Pro" panose="020B0503030403020204" pitchFamily="34" charset="0"/>
              </a:rPr>
              <a:t> </a:t>
            </a:r>
            <a:r>
              <a:rPr lang="tr-TR" b="0" i="0" dirty="0" err="1" smtClean="0">
                <a:solidFill>
                  <a:srgbClr val="002060"/>
                </a:solidFill>
                <a:effectLst/>
                <a:latin typeface="Source Sans Pro" panose="020B0503030403020204" pitchFamily="34" charset="0"/>
              </a:rPr>
              <a:t>Gandhi</a:t>
            </a:r>
            <a:endParaRPr lang="tr-TR" b="0" i="0" dirty="0">
              <a:solidFill>
                <a:srgbClr val="002060"/>
              </a:solidFill>
              <a:effectLst/>
              <a:latin typeface="Source Sans Pro" panose="020B050303040302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9389" y="-13447"/>
            <a:ext cx="3740159" cy="1621317"/>
          </a:xfrm>
          <a:prstGeom prst="rect">
            <a:avLst/>
          </a:prstGeom>
        </p:spPr>
      </p:pic>
      <p:sp>
        <p:nvSpPr>
          <p:cNvPr id="3" name="Metin kutusu 2"/>
          <p:cNvSpPr txBox="1"/>
          <p:nvPr/>
        </p:nvSpPr>
        <p:spPr>
          <a:xfrm>
            <a:off x="3662793" y="552095"/>
            <a:ext cx="1285929" cy="338554"/>
          </a:xfrm>
          <a:prstGeom prst="rect">
            <a:avLst/>
          </a:prstGeom>
          <a:noFill/>
        </p:spPr>
        <p:txBody>
          <a:bodyPr wrap="none" rtlCol="0">
            <a:spAutoFit/>
          </a:bodyPr>
          <a:lstStyle/>
          <a:p>
            <a:r>
              <a:rPr lang="tr-TR" sz="1600" b="1" spc="300" dirty="0" smtClean="0">
                <a:solidFill>
                  <a:srgbClr val="900C0F"/>
                </a:solidFill>
                <a:latin typeface="Bookman Old Style" panose="02050604050505020204" pitchFamily="18" charset="0"/>
              </a:rPr>
              <a:t>SÖZLER</a:t>
            </a:r>
            <a:endParaRPr lang="tr-TR" sz="1600" b="1" spc="300" dirty="0">
              <a:solidFill>
                <a:srgbClr val="900C0F"/>
              </a:solidFill>
              <a:latin typeface="Bookman Old Style" panose="02050604050505020204" pitchFamily="18" charset="0"/>
            </a:endParaRPr>
          </a:p>
        </p:txBody>
      </p:sp>
      <p:sp>
        <p:nvSpPr>
          <p:cNvPr id="5" name="Dikdörtgen 4"/>
          <p:cNvSpPr/>
          <p:nvPr/>
        </p:nvSpPr>
        <p:spPr>
          <a:xfrm>
            <a:off x="-1" y="-13447"/>
            <a:ext cx="107577" cy="6871447"/>
          </a:xfrm>
          <a:prstGeom prst="rect">
            <a:avLst/>
          </a:prstGeom>
          <a:solidFill>
            <a:srgbClr val="8D0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9807400" y="-8964"/>
            <a:ext cx="107577" cy="6871447"/>
          </a:xfrm>
          <a:prstGeom prst="rect">
            <a:avLst/>
          </a:prstGeom>
          <a:solidFill>
            <a:srgbClr val="8D0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77332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Dikdörtgen 4"/>
          <p:cNvSpPr/>
          <p:nvPr/>
        </p:nvSpPr>
        <p:spPr>
          <a:xfrm>
            <a:off x="899991" y="2886522"/>
            <a:ext cx="8447209" cy="646331"/>
          </a:xfrm>
          <a:prstGeom prst="rect">
            <a:avLst/>
          </a:prstGeom>
        </p:spPr>
        <p:txBody>
          <a:bodyPr wrap="square">
            <a:spAutoFit/>
          </a:bodyPr>
          <a:lstStyle/>
          <a:p>
            <a:pPr algn="just" fontAlgn="base"/>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Şefkat empatiye dayanır, empati de, başkalarına odaklanmayı gerektirir. </a:t>
            </a:r>
          </a:p>
          <a:p>
            <a:pPr algn="just" fontAlgn="base"/>
            <a:r>
              <a:rPr lang="tr-TR"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tr-TR"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Daniel </a:t>
            </a:r>
            <a:r>
              <a:rPr lang="tr-TR" b="1" i="0" dirty="0" err="1" smtClean="0">
                <a:solidFill>
                  <a:schemeClr val="tx1">
                    <a:lumMod val="75000"/>
                    <a:lumOff val="25000"/>
                  </a:schemeClr>
                </a:solidFill>
                <a:effectLst/>
                <a:latin typeface="Times New Roman" panose="02020603050405020304" pitchFamily="18" charset="0"/>
                <a:cs typeface="Times New Roman" panose="02020603050405020304" pitchFamily="18" charset="0"/>
              </a:rPr>
              <a:t>Goleman</a:t>
            </a:r>
            <a:endPar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6" name="Dikdörtgen 5"/>
          <p:cNvSpPr/>
          <p:nvPr/>
        </p:nvSpPr>
        <p:spPr>
          <a:xfrm>
            <a:off x="899993" y="925946"/>
            <a:ext cx="8447208" cy="646331"/>
          </a:xfrm>
          <a:prstGeom prst="rect">
            <a:avLst/>
          </a:prstGeom>
        </p:spPr>
        <p:txBody>
          <a:bodyPr wrap="square">
            <a:spAutoFit/>
          </a:bodyPr>
          <a:lstStyle/>
          <a:p>
            <a:pPr algn="just"/>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Sana nasıl davranılmasını istersen sen de başkalarına öyle davran, fakat ilk iyi davranışı sen yap.                                                                                 David </a:t>
            </a:r>
            <a:r>
              <a:rPr lang="tr-TR" b="1" i="0" dirty="0" err="1" smtClean="0">
                <a:solidFill>
                  <a:schemeClr val="tx1">
                    <a:lumMod val="75000"/>
                    <a:lumOff val="25000"/>
                  </a:schemeClr>
                </a:solidFill>
                <a:effectLst/>
                <a:latin typeface="Times New Roman" panose="02020603050405020304" pitchFamily="18" charset="0"/>
                <a:cs typeface="Times New Roman" panose="02020603050405020304" pitchFamily="18" charset="0"/>
              </a:rPr>
              <a:t>Hume</a:t>
            </a:r>
            <a:endParaRPr lang="tr-TR"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AutoShape 2" descr="Ä°lgili resim"/>
          <p:cNvSpPr>
            <a:spLocks noChangeAspect="1" noChangeArrowheads="1"/>
          </p:cNvSpPr>
          <p:nvPr/>
        </p:nvSpPr>
        <p:spPr bwMode="auto">
          <a:xfrm>
            <a:off x="155575" y="-152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b="1">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Dikdörtgen 11"/>
          <p:cNvSpPr/>
          <p:nvPr/>
        </p:nvSpPr>
        <p:spPr>
          <a:xfrm>
            <a:off x="899991" y="1927874"/>
            <a:ext cx="8447209" cy="646331"/>
          </a:xfrm>
          <a:prstGeom prst="rect">
            <a:avLst/>
          </a:prstGeom>
        </p:spPr>
        <p:txBody>
          <a:bodyPr wrap="square">
            <a:spAutoFit/>
          </a:bodyPr>
          <a:lstStyle/>
          <a:p>
            <a:pPr algn="just" fontAlgn="base"/>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Ayakkabılarım olmadığı için üzülürdüm. Ta ki sokakta ayakları olmayan adamı görene kadar.                                                                                        </a:t>
            </a:r>
            <a:r>
              <a:rPr lang="tr-TR" b="1" i="0" dirty="0" err="1" smtClean="0">
                <a:solidFill>
                  <a:schemeClr val="tx1">
                    <a:lumMod val="75000"/>
                    <a:lumOff val="25000"/>
                  </a:schemeClr>
                </a:solidFill>
                <a:effectLst/>
                <a:latin typeface="Times New Roman" panose="02020603050405020304" pitchFamily="18" charset="0"/>
                <a:cs typeface="Times New Roman" panose="02020603050405020304" pitchFamily="18" charset="0"/>
              </a:rPr>
              <a:t>Honoré</a:t>
            </a:r>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tr-TR" b="1" i="0" dirty="0" err="1" smtClean="0">
                <a:solidFill>
                  <a:schemeClr val="tx1">
                    <a:lumMod val="75000"/>
                    <a:lumOff val="25000"/>
                  </a:schemeClr>
                </a:solidFill>
                <a:effectLst/>
                <a:latin typeface="Times New Roman" panose="02020603050405020304" pitchFamily="18" charset="0"/>
                <a:cs typeface="Times New Roman" panose="02020603050405020304" pitchFamily="18" charset="0"/>
              </a:rPr>
              <a:t>Balzac</a:t>
            </a:r>
            <a:endParaRPr lang="tr-TR" b="1" i="0" dirty="0">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13" name="Dikdörtgen 12"/>
          <p:cNvSpPr/>
          <p:nvPr/>
        </p:nvSpPr>
        <p:spPr>
          <a:xfrm>
            <a:off x="899990" y="3816143"/>
            <a:ext cx="8447209" cy="646331"/>
          </a:xfrm>
          <a:prstGeom prst="rect">
            <a:avLst/>
          </a:prstGeom>
        </p:spPr>
        <p:txBody>
          <a:bodyPr wrap="square">
            <a:spAutoFit/>
          </a:bodyPr>
          <a:lstStyle/>
          <a:p>
            <a:pPr algn="just" fontAlgn="base"/>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Aptal ve cahil oldukları zaman dahi dinle onları çünkü bu dünyada herkesin bir hikayesi vardır.                                                                                    Buda</a:t>
            </a:r>
          </a:p>
        </p:txBody>
      </p:sp>
      <p:sp>
        <p:nvSpPr>
          <p:cNvPr id="14" name="Dikdörtgen 13"/>
          <p:cNvSpPr/>
          <p:nvPr/>
        </p:nvSpPr>
        <p:spPr>
          <a:xfrm>
            <a:off x="899989" y="4701957"/>
            <a:ext cx="8447209" cy="646331"/>
          </a:xfrm>
          <a:prstGeom prst="rect">
            <a:avLst/>
          </a:prstGeom>
        </p:spPr>
        <p:txBody>
          <a:bodyPr wrap="square">
            <a:spAutoFit/>
          </a:bodyPr>
          <a:lstStyle/>
          <a:p>
            <a:pPr algn="just" fontAlgn="base"/>
            <a:r>
              <a:rPr lang="tr-TR" b="1" i="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Ne kadar bilirsen bil anlatabildiklerin karşındakinin anlayabileceği kadardır.                                                   						              Mevlânâ</a:t>
            </a:r>
          </a:p>
        </p:txBody>
      </p:sp>
      <p:sp>
        <p:nvSpPr>
          <p:cNvPr id="2" name="Dikdörtgen 1"/>
          <p:cNvSpPr/>
          <p:nvPr/>
        </p:nvSpPr>
        <p:spPr>
          <a:xfrm>
            <a:off x="899988" y="5561129"/>
            <a:ext cx="8447209" cy="369332"/>
          </a:xfrm>
          <a:prstGeom prst="rect">
            <a:avLst/>
          </a:prstGeom>
        </p:spPr>
        <p:txBody>
          <a:bodyPr wrap="square">
            <a:spAutoFit/>
          </a:bodyPr>
          <a:lstStyle/>
          <a:p>
            <a:r>
              <a:rPr lang="tr-TR" b="1" dirty="0">
                <a:solidFill>
                  <a:srgbClr val="444444"/>
                </a:solidFill>
                <a:latin typeface="Times New Roman" panose="02020603050405020304" pitchFamily="18" charset="0"/>
                <a:cs typeface="Times New Roman" panose="02020603050405020304" pitchFamily="18" charset="0"/>
              </a:rPr>
              <a:t>“Anlaşılma arzusu sevilme arzusu kadar şiddetlidir</a:t>
            </a:r>
            <a:r>
              <a:rPr lang="tr-TR" b="1" dirty="0" smtClean="0">
                <a:solidFill>
                  <a:srgbClr val="444444"/>
                </a:solidFill>
                <a:latin typeface="Times New Roman" panose="02020603050405020304" pitchFamily="18" charset="0"/>
                <a:cs typeface="Times New Roman" panose="02020603050405020304" pitchFamily="18" charset="0"/>
              </a:rPr>
              <a:t>.”                 John </a:t>
            </a:r>
            <a:r>
              <a:rPr lang="tr-TR" b="1" dirty="0">
                <a:solidFill>
                  <a:srgbClr val="444444"/>
                </a:solidFill>
                <a:latin typeface="Times New Roman" panose="02020603050405020304" pitchFamily="18" charset="0"/>
                <a:cs typeface="Times New Roman" panose="02020603050405020304" pitchFamily="18" charset="0"/>
              </a:rPr>
              <a:t>POWYS</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760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879</TotalTime>
  <Words>1511</Words>
  <Application>Microsoft Office PowerPoint</Application>
  <PresentationFormat>A4 Kağıt (210x297 mm)</PresentationFormat>
  <Paragraphs>125</Paragraphs>
  <Slides>21</Slides>
  <Notes>0</Notes>
  <HiddenSlides>0</HiddenSlides>
  <MMClips>0</MMClips>
  <ScaleCrop>false</ScaleCrop>
  <HeadingPairs>
    <vt:vector size="6" baseType="variant">
      <vt:variant>
        <vt:lpstr>Kullanılan Yazı Tipleri</vt:lpstr>
      </vt:variant>
      <vt:variant>
        <vt:i4>17</vt:i4>
      </vt:variant>
      <vt:variant>
        <vt:lpstr>Tema</vt:lpstr>
      </vt:variant>
      <vt:variant>
        <vt:i4>1</vt:i4>
      </vt:variant>
      <vt:variant>
        <vt:lpstr>Slayt Başlıkları</vt:lpstr>
      </vt:variant>
      <vt:variant>
        <vt:i4>21</vt:i4>
      </vt:variant>
    </vt:vector>
  </HeadingPairs>
  <TitlesOfParts>
    <vt:vector size="39" baseType="lpstr">
      <vt:lpstr>Yu Gothic Medium</vt:lpstr>
      <vt:lpstr>Airways PERSONAL USE ONLY</vt:lpstr>
      <vt:lpstr>Amperzand</vt:lpstr>
      <vt:lpstr>Arial</vt:lpstr>
      <vt:lpstr>Blokletters Balpen</vt:lpstr>
      <vt:lpstr>Blokletters Viltstift</vt:lpstr>
      <vt:lpstr>Bookman Old Style</vt:lpstr>
      <vt:lpstr>Calibri</vt:lpstr>
      <vt:lpstr>Calibri Light</vt:lpstr>
      <vt:lpstr>Comic Sans MS</vt:lpstr>
      <vt:lpstr>Constantia</vt:lpstr>
      <vt:lpstr>inherit</vt:lpstr>
      <vt:lpstr>Open Sans</vt:lpstr>
      <vt:lpstr>Source Sans Pro</vt:lpstr>
      <vt:lpstr>Tempus Sans ITC</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SilentAll 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dc:creator>
  <cp:lastModifiedBy>ibnisina</cp:lastModifiedBy>
  <cp:revision>59</cp:revision>
  <dcterms:created xsi:type="dcterms:W3CDTF">2018-04-13T06:24:09Z</dcterms:created>
  <dcterms:modified xsi:type="dcterms:W3CDTF">2020-10-20T06:16:01Z</dcterms:modified>
</cp:coreProperties>
</file>